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67" r:id="rId5"/>
  </p:sldMasterIdLst>
  <p:notesMasterIdLst>
    <p:notesMasterId r:id="rId32"/>
  </p:notesMasterIdLst>
  <p:handoutMasterIdLst>
    <p:handoutMasterId r:id="rId33"/>
  </p:handoutMasterIdLst>
  <p:sldIdLst>
    <p:sldId id="293" r:id="rId6"/>
    <p:sldId id="298" r:id="rId7"/>
    <p:sldId id="299" r:id="rId8"/>
    <p:sldId id="300" r:id="rId9"/>
    <p:sldId id="301" r:id="rId10"/>
    <p:sldId id="302" r:id="rId11"/>
    <p:sldId id="303" r:id="rId12"/>
    <p:sldId id="304" r:id="rId13"/>
    <p:sldId id="323" r:id="rId14"/>
    <p:sldId id="306" r:id="rId15"/>
    <p:sldId id="307" r:id="rId16"/>
    <p:sldId id="308" r:id="rId17"/>
    <p:sldId id="309" r:id="rId18"/>
    <p:sldId id="310" r:id="rId19"/>
    <p:sldId id="311" r:id="rId20"/>
    <p:sldId id="312" r:id="rId21"/>
    <p:sldId id="313" r:id="rId22"/>
    <p:sldId id="315" r:id="rId23"/>
    <p:sldId id="316" r:id="rId24"/>
    <p:sldId id="324" r:id="rId25"/>
    <p:sldId id="317" r:id="rId26"/>
    <p:sldId id="319" r:id="rId27"/>
    <p:sldId id="320" r:id="rId28"/>
    <p:sldId id="321" r:id="rId29"/>
    <p:sldId id="322" r:id="rId30"/>
    <p:sldId id="297" r:id="rId31"/>
  </p:sldIdLst>
  <p:sldSz cx="16257588" cy="9144000"/>
  <p:notesSz cx="6858000" cy="9144000"/>
  <p:defaultText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p15:clr>
            <a:srgbClr val="A4A3A4"/>
          </p15:clr>
        </p15:guide>
        <p15:guide id="2" pos="512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uillaume Brossard"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96D7"/>
    <a:srgbClr val="FF3300"/>
    <a:srgbClr val="FFCC00"/>
    <a:srgbClr val="87BC40"/>
    <a:srgbClr val="32BCAD"/>
    <a:srgbClr val="00ABE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04" autoAdjust="0"/>
    <p:restoredTop sz="74178" autoAdjust="0"/>
  </p:normalViewPr>
  <p:slideViewPr>
    <p:cSldViewPr snapToGrid="0" snapToObjects="1">
      <p:cViewPr varScale="1">
        <p:scale>
          <a:sx n="74" d="100"/>
          <a:sy n="74" d="100"/>
        </p:scale>
        <p:origin x="-1170" y="-102"/>
      </p:cViewPr>
      <p:guideLst>
        <p:guide orient="horz" pos="2880"/>
        <p:guide pos="512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87C2776-B9DD-1946-9831-785CA23AC1F1}" type="datetime1">
              <a:rPr lang="en-US" smtClean="0"/>
              <a:t>5/16/2014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8ECB827-1CCB-B349-98A7-AAC485CBB65F}" type="slidenum">
              <a:rPr lang="en-US" smtClean="0"/>
              <a:t>‹#›</a:t>
            </a:fld>
            <a:endParaRPr lang="en-US" dirty="0"/>
          </a:p>
        </p:txBody>
      </p:sp>
    </p:spTree>
    <p:extLst>
      <p:ext uri="{BB962C8B-B14F-4D97-AF65-F5344CB8AC3E}">
        <p14:creationId xmlns:p14="http://schemas.microsoft.com/office/powerpoint/2010/main" val="34355217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A1C7DD-7A43-8947-A922-8561F0BA9BCC}" type="datetime1">
              <a:rPr lang="en-US" smtClean="0"/>
              <a:t>5/16/2014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E9330B-B1DA-214B-A229-0CB8492B91A5}" type="slidenum">
              <a:rPr lang="en-US" smtClean="0"/>
              <a:t>‹#›</a:t>
            </a:fld>
            <a:endParaRPr lang="en-US" dirty="0"/>
          </a:p>
        </p:txBody>
      </p:sp>
    </p:spTree>
    <p:extLst>
      <p:ext uri="{BB962C8B-B14F-4D97-AF65-F5344CB8AC3E}">
        <p14:creationId xmlns:p14="http://schemas.microsoft.com/office/powerpoint/2010/main" val="726771065"/>
      </p:ext>
    </p:extLst>
  </p:cSld>
  <p:clrMap bg1="lt1" tx1="dk1" bg2="lt2" tx2="dk2" accent1="accent1" accent2="accent2" accent3="accent3" accent4="accent4" accent5="accent5" accent6="accent6" hlink="hlink" folHlink="folHlink"/>
  <p:hf hdr="0" ftr="0" dt="0"/>
  <p:notesStyle>
    <a:lvl1pPr marL="0" algn="l" defTabSz="812810" rtl="0" eaLnBrk="1" latinLnBrk="0" hangingPunct="1">
      <a:defRPr sz="2100" kern="1200">
        <a:solidFill>
          <a:schemeClr val="tx1"/>
        </a:solidFill>
        <a:latin typeface="+mn-lt"/>
        <a:ea typeface="+mn-ea"/>
        <a:cs typeface="+mn-cs"/>
      </a:defRPr>
    </a:lvl1pPr>
    <a:lvl2pPr marL="812810" algn="l" defTabSz="812810" rtl="0" eaLnBrk="1" latinLnBrk="0" hangingPunct="1">
      <a:defRPr sz="2100" kern="1200">
        <a:solidFill>
          <a:schemeClr val="tx1"/>
        </a:solidFill>
        <a:latin typeface="+mn-lt"/>
        <a:ea typeface="+mn-ea"/>
        <a:cs typeface="+mn-cs"/>
      </a:defRPr>
    </a:lvl2pPr>
    <a:lvl3pPr marL="1625620" algn="l" defTabSz="812810" rtl="0" eaLnBrk="1" latinLnBrk="0" hangingPunct="1">
      <a:defRPr sz="2100" kern="1200">
        <a:solidFill>
          <a:schemeClr val="tx1"/>
        </a:solidFill>
        <a:latin typeface="+mn-lt"/>
        <a:ea typeface="+mn-ea"/>
        <a:cs typeface="+mn-cs"/>
      </a:defRPr>
    </a:lvl3pPr>
    <a:lvl4pPr marL="2438430" algn="l" defTabSz="812810" rtl="0" eaLnBrk="1" latinLnBrk="0" hangingPunct="1">
      <a:defRPr sz="2100" kern="1200">
        <a:solidFill>
          <a:schemeClr val="tx1"/>
        </a:solidFill>
        <a:latin typeface="+mn-lt"/>
        <a:ea typeface="+mn-ea"/>
        <a:cs typeface="+mn-cs"/>
      </a:defRPr>
    </a:lvl4pPr>
    <a:lvl5pPr marL="3251241" algn="l" defTabSz="812810" rtl="0" eaLnBrk="1" latinLnBrk="0" hangingPunct="1">
      <a:defRPr sz="2100" kern="1200">
        <a:solidFill>
          <a:schemeClr val="tx1"/>
        </a:solidFill>
        <a:latin typeface="+mn-lt"/>
        <a:ea typeface="+mn-ea"/>
        <a:cs typeface="+mn-cs"/>
      </a:defRPr>
    </a:lvl5pPr>
    <a:lvl6pPr marL="4064051" algn="l" defTabSz="812810" rtl="0" eaLnBrk="1" latinLnBrk="0" hangingPunct="1">
      <a:defRPr sz="2100" kern="1200">
        <a:solidFill>
          <a:schemeClr val="tx1"/>
        </a:solidFill>
        <a:latin typeface="+mn-lt"/>
        <a:ea typeface="+mn-ea"/>
        <a:cs typeface="+mn-cs"/>
      </a:defRPr>
    </a:lvl6pPr>
    <a:lvl7pPr marL="4876861" algn="l" defTabSz="812810" rtl="0" eaLnBrk="1" latinLnBrk="0" hangingPunct="1">
      <a:defRPr sz="2100" kern="1200">
        <a:solidFill>
          <a:schemeClr val="tx1"/>
        </a:solidFill>
        <a:latin typeface="+mn-lt"/>
        <a:ea typeface="+mn-ea"/>
        <a:cs typeface="+mn-cs"/>
      </a:defRPr>
    </a:lvl7pPr>
    <a:lvl8pPr marL="5689671" algn="l" defTabSz="812810" rtl="0" eaLnBrk="1" latinLnBrk="0" hangingPunct="1">
      <a:defRPr sz="2100" kern="1200">
        <a:solidFill>
          <a:schemeClr val="tx1"/>
        </a:solidFill>
        <a:latin typeface="+mn-lt"/>
        <a:ea typeface="+mn-ea"/>
        <a:cs typeface="+mn-cs"/>
      </a:defRPr>
    </a:lvl8pPr>
    <a:lvl9pPr marL="6502481" algn="l" defTabSz="812810"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V1.0</a:t>
            </a:r>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t>1</a:t>
            </a:fld>
            <a:endParaRPr lang="en-US" dirty="0"/>
          </a:p>
        </p:txBody>
      </p:sp>
    </p:spTree>
    <p:extLst>
      <p:ext uri="{BB962C8B-B14F-4D97-AF65-F5344CB8AC3E}">
        <p14:creationId xmlns:p14="http://schemas.microsoft.com/office/powerpoint/2010/main" val="2870621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812810" rtl="0" eaLnBrk="1" fontAlgn="auto" latinLnBrk="0" hangingPunct="1">
              <a:lnSpc>
                <a:spcPct val="100000"/>
              </a:lnSpc>
              <a:spcBef>
                <a:spcPts val="0"/>
              </a:spcBef>
              <a:spcAft>
                <a:spcPts val="0"/>
              </a:spcAft>
              <a:buClrTx/>
              <a:buSzTx/>
              <a:buFontTx/>
              <a:buNone/>
              <a:tabLst/>
              <a:defRPr/>
            </a:pPr>
            <a:r>
              <a:rPr lang="en-US" dirty="0" smtClean="0"/>
              <a:t>JSON</a:t>
            </a:r>
            <a:r>
              <a:rPr lang="en-US" baseline="0" dirty="0" smtClean="0"/>
              <a:t> File</a:t>
            </a:r>
          </a:p>
          <a:p>
            <a:pPr marL="342900" marR="0" indent="-342900" algn="l" defTabSz="812810" rtl="0" eaLnBrk="1" fontAlgn="auto" latinLnBrk="0" hangingPunct="1">
              <a:lnSpc>
                <a:spcPct val="100000"/>
              </a:lnSpc>
              <a:spcBef>
                <a:spcPts val="0"/>
              </a:spcBef>
              <a:spcAft>
                <a:spcPts val="0"/>
              </a:spcAft>
              <a:buClrTx/>
              <a:buSzTx/>
              <a:buFont typeface="Arial" pitchFamily="34" charset="0"/>
              <a:buChar char="•"/>
              <a:tabLst/>
              <a:defRPr/>
            </a:pPr>
            <a:r>
              <a:rPr lang="en-US" baseline="0" dirty="0" smtClean="0"/>
              <a:t>Describe all resources in the stack</a:t>
            </a:r>
            <a:endParaRPr lang="en-US" dirty="0" smtClean="0"/>
          </a:p>
          <a:p>
            <a:pPr marL="0" marR="0" indent="0" algn="l" defTabSz="81281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812810" rtl="0" eaLnBrk="1" fontAlgn="auto" latinLnBrk="0" hangingPunct="1">
              <a:lnSpc>
                <a:spcPct val="100000"/>
              </a:lnSpc>
              <a:spcBef>
                <a:spcPts val="0"/>
              </a:spcBef>
              <a:spcAft>
                <a:spcPts val="0"/>
              </a:spcAft>
              <a:buClrTx/>
              <a:buSzTx/>
              <a:buFontTx/>
              <a:buNone/>
              <a:tabLst/>
              <a:defRPr/>
            </a:pPr>
            <a:r>
              <a:rPr lang="en-US" dirty="0" smtClean="0"/>
              <a:t>Template generation</a:t>
            </a:r>
          </a:p>
          <a:p>
            <a:pPr marL="342900" marR="0" indent="-342900" algn="l" defTabSz="812810" rtl="0" eaLnBrk="1" fontAlgn="auto" latinLnBrk="0" hangingPunct="1">
              <a:lnSpc>
                <a:spcPct val="100000"/>
              </a:lnSpc>
              <a:spcBef>
                <a:spcPts val="0"/>
              </a:spcBef>
              <a:spcAft>
                <a:spcPts val="0"/>
              </a:spcAft>
              <a:buClrTx/>
              <a:buSzTx/>
              <a:buFont typeface="Arial" pitchFamily="34" charset="0"/>
              <a:buChar char="•"/>
              <a:tabLst/>
              <a:defRPr/>
            </a:pPr>
            <a:r>
              <a:rPr lang="en-US" dirty="0" smtClean="0"/>
              <a:t>A need for</a:t>
            </a:r>
            <a:r>
              <a:rPr lang="en-US" baseline="0" dirty="0" smtClean="0"/>
              <a:t> a simpler representation with less duplication</a:t>
            </a:r>
            <a:endParaRPr lang="en-US" dirty="0" smtClean="0"/>
          </a:p>
          <a:p>
            <a:pPr marL="0" marR="0" indent="0" algn="l" defTabSz="81281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812810" rtl="0" eaLnBrk="1" fontAlgn="auto" latinLnBrk="0" hangingPunct="1">
              <a:lnSpc>
                <a:spcPct val="100000"/>
              </a:lnSpc>
              <a:spcBef>
                <a:spcPts val="0"/>
              </a:spcBef>
              <a:spcAft>
                <a:spcPts val="0"/>
              </a:spcAft>
              <a:buClrTx/>
              <a:buSzTx/>
              <a:buFontTx/>
              <a:buNone/>
              <a:tabLst/>
              <a:defRPr/>
            </a:pPr>
            <a:r>
              <a:rPr lang="en-US" dirty="0" smtClean="0"/>
              <a:t>Create and delete stack</a:t>
            </a:r>
          </a:p>
          <a:p>
            <a:pPr marL="342900" indent="-342900">
              <a:buFont typeface="Arial" pitchFamily="34" charset="0"/>
              <a:buChar char="•"/>
            </a:pPr>
            <a:r>
              <a:rPr lang="en-US" dirty="0" smtClean="0"/>
              <a:t>Easy</a:t>
            </a:r>
            <a:r>
              <a:rPr lang="en-US" baseline="0" dirty="0" smtClean="0"/>
              <a:t> stack management</a:t>
            </a:r>
          </a:p>
          <a:p>
            <a:pPr marL="0" indent="0">
              <a:buFont typeface="Arial" pitchFamily="34" charset="0"/>
              <a:buNone/>
            </a:pPr>
            <a:endParaRPr lang="en-US" baseline="0" dirty="0" smtClean="0"/>
          </a:p>
          <a:p>
            <a:pPr marL="0" marR="0" indent="0" algn="l" defTabSz="812810" rtl="0" eaLnBrk="1" fontAlgn="auto" latinLnBrk="0" hangingPunct="1">
              <a:lnSpc>
                <a:spcPct val="100000"/>
              </a:lnSpc>
              <a:spcBef>
                <a:spcPts val="0"/>
              </a:spcBef>
              <a:spcAft>
                <a:spcPts val="0"/>
              </a:spcAft>
              <a:buClrTx/>
              <a:buSzTx/>
              <a:buFont typeface="Arial" pitchFamily="34" charset="0"/>
              <a:buNone/>
              <a:tabLst/>
              <a:defRPr/>
            </a:pPr>
            <a:r>
              <a:rPr lang="en-US" dirty="0" smtClean="0"/>
              <a:t>Update existing stack</a:t>
            </a:r>
          </a:p>
          <a:p>
            <a:pPr marL="342900" lvl="0" indent="-342900">
              <a:buFont typeface="Arial" pitchFamily="34" charset="0"/>
              <a:buChar char="•"/>
            </a:pPr>
            <a:r>
              <a:rPr lang="en-US" baseline="0" dirty="0" smtClean="0"/>
              <a:t>Amazing capability to analyze the difference and only update needed resource</a:t>
            </a:r>
          </a:p>
          <a:p>
            <a:pPr marL="342900" lvl="0" indent="-342900">
              <a:buFont typeface="Arial" pitchFamily="34" charset="0"/>
              <a:buChar char="•"/>
            </a:pPr>
            <a:r>
              <a:rPr lang="en-US" baseline="0" dirty="0" smtClean="0"/>
              <a:t>Talk about rolling update for </a:t>
            </a:r>
            <a:r>
              <a:rPr lang="en-US" baseline="0" dirty="0" err="1" smtClean="0"/>
              <a:t>AutoScaling</a:t>
            </a:r>
            <a:r>
              <a:rPr lang="en-US" baseline="0" dirty="0" smtClean="0"/>
              <a:t> group</a:t>
            </a:r>
          </a:p>
          <a:p>
            <a:pPr marL="342900" indent="-342900">
              <a:buFont typeface="Arial" pitchFamily="34" charset="0"/>
              <a:buChar char="•"/>
            </a:pPr>
            <a:endParaRPr lang="en-US"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11</a:t>
            </a:fld>
            <a:endParaRPr lang="en-US" dirty="0"/>
          </a:p>
        </p:txBody>
      </p:sp>
    </p:spTree>
    <p:extLst>
      <p:ext uri="{BB962C8B-B14F-4D97-AF65-F5344CB8AC3E}">
        <p14:creationId xmlns:p14="http://schemas.microsoft.com/office/powerpoint/2010/main" val="2079027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Definition of the provisioning</a:t>
            </a:r>
          </a:p>
          <a:p>
            <a:pPr marL="342900" indent="-342900">
              <a:buFontTx/>
              <a:buChar char="-"/>
            </a:pPr>
            <a:r>
              <a:rPr lang="en-US" baseline="0" dirty="0" smtClean="0"/>
              <a:t>Configure a vanilla Linux machine to be ready to operate</a:t>
            </a:r>
          </a:p>
          <a:p>
            <a:pPr marL="342900" indent="-342900">
              <a:buFontTx/>
              <a:buChar char="-"/>
            </a:pPr>
            <a:endParaRPr lang="en-US" dirty="0" smtClean="0"/>
          </a:p>
          <a:p>
            <a:pPr marL="0" indent="0">
              <a:buFontTx/>
              <a:buNone/>
            </a:pPr>
            <a:r>
              <a:rPr lang="en-US" dirty="0" smtClean="0"/>
              <a:t>Roles and Chef</a:t>
            </a:r>
          </a:p>
          <a:p>
            <a:pPr marL="0" indent="0">
              <a:buFontTx/>
              <a:buNone/>
            </a:pPr>
            <a:endParaRPr lang="en-US" dirty="0" smtClean="0"/>
          </a:p>
          <a:p>
            <a:pPr marL="0" indent="0">
              <a:buFontTx/>
              <a:buNone/>
            </a:pPr>
            <a:r>
              <a:rPr lang="en-US" dirty="0" smtClean="0"/>
              <a:t>Upstart</a:t>
            </a:r>
          </a:p>
          <a:p>
            <a:pPr marL="342900" indent="-342900">
              <a:buFontTx/>
              <a:buChar char="-"/>
            </a:pPr>
            <a:endParaRPr lang="en-US" dirty="0" smtClean="0"/>
          </a:p>
          <a:p>
            <a:pPr marL="0" indent="0">
              <a:buFontTx/>
              <a:buNone/>
            </a:pPr>
            <a:r>
              <a:rPr lang="en-US" dirty="0" smtClean="0"/>
              <a:t>Vagrant</a:t>
            </a:r>
          </a:p>
          <a:p>
            <a:pPr marL="342900" marR="0" indent="-342900" algn="l" defTabSz="812810" rtl="0" eaLnBrk="1" fontAlgn="auto" latinLnBrk="0" hangingPunct="1">
              <a:lnSpc>
                <a:spcPct val="100000"/>
              </a:lnSpc>
              <a:spcBef>
                <a:spcPts val="0"/>
              </a:spcBef>
              <a:spcAft>
                <a:spcPts val="0"/>
              </a:spcAft>
              <a:buClrTx/>
              <a:buSzTx/>
              <a:buFontTx/>
              <a:buChar char="-"/>
              <a:tabLst/>
              <a:defRPr/>
            </a:pPr>
            <a:r>
              <a:rPr lang="en-US" dirty="0" smtClean="0"/>
              <a:t>Great way to quickly test Chef cookbooks</a:t>
            </a:r>
          </a:p>
          <a:p>
            <a:pPr marL="342900" marR="0" indent="-342900" algn="l" defTabSz="812810" rtl="0" eaLnBrk="1" fontAlgn="auto" latinLnBrk="0" hangingPunct="1">
              <a:lnSpc>
                <a:spcPct val="100000"/>
              </a:lnSpc>
              <a:spcBef>
                <a:spcPts val="0"/>
              </a:spcBef>
              <a:spcAft>
                <a:spcPts val="0"/>
              </a:spcAft>
              <a:buClrTx/>
              <a:buSzTx/>
              <a:buFontTx/>
              <a:buChar char="-"/>
              <a:tabLst/>
              <a:defRPr/>
            </a:pPr>
            <a:r>
              <a:rPr lang="en-US" dirty="0" smtClean="0"/>
              <a:t>We</a:t>
            </a:r>
            <a:r>
              <a:rPr lang="en-US" baseline="0" dirty="0" smtClean="0"/>
              <a:t> had greater plan for Vagrant usage at the beginning but we only use it to test cookbooks.</a:t>
            </a:r>
            <a:endParaRPr lang="en-US" dirty="0" smtClean="0"/>
          </a:p>
          <a:p>
            <a:pPr marL="0" indent="0">
              <a:buFontTx/>
              <a:buNone/>
            </a:pPr>
            <a:endParaRPr lang="en-US"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12</a:t>
            </a:fld>
            <a:endParaRPr lang="en-US" dirty="0"/>
          </a:p>
        </p:txBody>
      </p:sp>
    </p:spTree>
    <p:extLst>
      <p:ext uri="{BB962C8B-B14F-4D97-AF65-F5344CB8AC3E}">
        <p14:creationId xmlns:p14="http://schemas.microsoft.com/office/powerpoint/2010/main" val="1035240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Steps from</a:t>
            </a:r>
            <a:r>
              <a:rPr lang="en-US" baseline="0" dirty="0" smtClean="0"/>
              <a:t> a vanilla Ubuntu image to a machine running our service</a:t>
            </a:r>
            <a:endParaRPr lang="en-US" dirty="0" smtClean="0"/>
          </a:p>
          <a:p>
            <a:endParaRPr lang="en-US" dirty="0" smtClean="0"/>
          </a:p>
          <a:p>
            <a:r>
              <a:rPr lang="en-US" dirty="0" smtClean="0"/>
              <a:t>Image</a:t>
            </a:r>
          </a:p>
          <a:p>
            <a:pPr marL="342900" indent="-342900">
              <a:buFont typeface="Arial" pitchFamily="34" charset="0"/>
              <a:buChar char="•"/>
            </a:pPr>
            <a:r>
              <a:rPr lang="en-US" dirty="0" smtClean="0"/>
              <a:t>We</a:t>
            </a:r>
            <a:r>
              <a:rPr lang="en-US" baseline="0" dirty="0" smtClean="0"/>
              <a:t> choose to not start from a baked image because the provisioning time is still low 5 minutes.</a:t>
            </a:r>
          </a:p>
          <a:p>
            <a:pPr marL="342900" indent="-342900">
              <a:buFont typeface="Arial" pitchFamily="34" charset="0"/>
              <a:buChar char="•"/>
            </a:pPr>
            <a:r>
              <a:rPr lang="en-US" baseline="0" dirty="0" smtClean="0"/>
              <a:t>We see image generation as an optimization.</a:t>
            </a:r>
            <a:endParaRPr lang="en-US" dirty="0" smtClean="0"/>
          </a:p>
          <a:p>
            <a:endParaRPr lang="en-US" baseline="0" dirty="0" smtClean="0">
              <a:solidFill>
                <a:srgbClr val="FF0000"/>
              </a:solidFill>
            </a:endParaRPr>
          </a:p>
        </p:txBody>
      </p:sp>
      <p:sp>
        <p:nvSpPr>
          <p:cNvPr id="4" name="Slide Number Placeholder 3"/>
          <p:cNvSpPr>
            <a:spLocks noGrp="1"/>
          </p:cNvSpPr>
          <p:nvPr>
            <p:ph type="sldNum" sz="quarter" idx="10"/>
          </p:nvPr>
        </p:nvSpPr>
        <p:spPr/>
        <p:txBody>
          <a:bodyPr/>
          <a:lstStyle/>
          <a:p>
            <a:fld id="{73E9330B-B1DA-214B-A229-0CB8492B91A5}" type="slidenum">
              <a:rPr lang="en-US" smtClean="0"/>
              <a:t>13</a:t>
            </a:fld>
            <a:endParaRPr lang="en-US" dirty="0"/>
          </a:p>
        </p:txBody>
      </p:sp>
    </p:spTree>
    <p:extLst>
      <p:ext uri="{BB962C8B-B14F-4D97-AF65-F5344CB8AC3E}">
        <p14:creationId xmlns:p14="http://schemas.microsoft.com/office/powerpoint/2010/main" val="4180817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16</a:t>
            </a:fld>
            <a:endParaRPr lang="en-US" dirty="0"/>
          </a:p>
        </p:txBody>
      </p:sp>
    </p:spTree>
    <p:extLst>
      <p:ext uri="{BB962C8B-B14F-4D97-AF65-F5344CB8AC3E}">
        <p14:creationId xmlns:p14="http://schemas.microsoft.com/office/powerpoint/2010/main" val="2444297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17</a:t>
            </a:fld>
            <a:endParaRPr lang="en-US" dirty="0"/>
          </a:p>
        </p:txBody>
      </p:sp>
    </p:spTree>
    <p:extLst>
      <p:ext uri="{BB962C8B-B14F-4D97-AF65-F5344CB8AC3E}">
        <p14:creationId xmlns:p14="http://schemas.microsoft.com/office/powerpoint/2010/main" val="21219914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Stack family</a:t>
            </a:r>
            <a:r>
              <a:rPr lang="en-US" baseline="0" dirty="0" smtClean="0"/>
              <a:t> is a represented by a URL, the data evolve over time.</a:t>
            </a:r>
          </a:p>
          <a:p>
            <a:endParaRPr lang="en-US" baseline="0" dirty="0" smtClean="0"/>
          </a:p>
          <a:p>
            <a:r>
              <a:rPr lang="en-US" baseline="0" dirty="0" smtClean="0"/>
              <a:t>Each stack family has his own data, this allow to properly test data migration.</a:t>
            </a:r>
          </a:p>
          <a:p>
            <a:endParaRPr lang="en-US" baseline="0" dirty="0" smtClean="0"/>
          </a:p>
          <a:p>
            <a:r>
              <a:rPr lang="en-US" b="0" baseline="0" dirty="0" smtClean="0"/>
              <a:t>Seems obvious; but we delayed it a bit and it causes us issues.</a:t>
            </a:r>
            <a:endParaRPr lang="en-US" b="0" dirty="0"/>
          </a:p>
        </p:txBody>
      </p:sp>
      <p:sp>
        <p:nvSpPr>
          <p:cNvPr id="4" name="Slide Number Placeholder 3"/>
          <p:cNvSpPr>
            <a:spLocks noGrp="1"/>
          </p:cNvSpPr>
          <p:nvPr>
            <p:ph type="sldNum" sz="quarter" idx="10"/>
          </p:nvPr>
        </p:nvSpPr>
        <p:spPr/>
        <p:txBody>
          <a:bodyPr/>
          <a:lstStyle/>
          <a:p>
            <a:fld id="{73E9330B-B1DA-214B-A229-0CB8492B91A5}" type="slidenum">
              <a:rPr lang="en-US" smtClean="0"/>
              <a:t>18</a:t>
            </a:fld>
            <a:endParaRPr lang="en-US" dirty="0"/>
          </a:p>
        </p:txBody>
      </p:sp>
    </p:spTree>
    <p:extLst>
      <p:ext uri="{BB962C8B-B14F-4D97-AF65-F5344CB8AC3E}">
        <p14:creationId xmlns:p14="http://schemas.microsoft.com/office/powerpoint/2010/main" val="4257390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Introduction</a:t>
            </a:r>
          </a:p>
          <a:p>
            <a:pPr marL="342900" indent="-342900">
              <a:buFont typeface="Arial" pitchFamily="34" charset="0"/>
              <a:buChar char="•"/>
            </a:pPr>
            <a:r>
              <a:rPr lang="en-US" dirty="0" smtClean="0"/>
              <a:t>Need</a:t>
            </a:r>
            <a:r>
              <a:rPr lang="en-US" baseline="0" dirty="0" smtClean="0"/>
              <a:t> to know the state of the stack and what happens in the past.</a:t>
            </a:r>
            <a:endParaRPr lang="en-US" dirty="0" smtClean="0"/>
          </a:p>
          <a:p>
            <a:endParaRPr lang="en-US" dirty="0" smtClean="0"/>
          </a:p>
          <a:p>
            <a:endParaRPr lang="en-US" dirty="0" smtClean="0"/>
          </a:p>
          <a:p>
            <a:r>
              <a:rPr lang="en-US" dirty="0" smtClean="0"/>
              <a:t>Monitor page should the individual</a:t>
            </a:r>
            <a:r>
              <a:rPr lang="en-US" baseline="0" dirty="0" smtClean="0"/>
              <a:t> status of each services and his dependencies.</a:t>
            </a:r>
          </a:p>
          <a:p>
            <a:endParaRPr lang="en-US" baseline="0"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19</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We</a:t>
            </a:r>
            <a:r>
              <a:rPr lang="en-US" b="0" baseline="0" dirty="0" smtClean="0"/>
              <a:t> use </a:t>
            </a:r>
            <a:r>
              <a:rPr lang="en-US" b="0" baseline="0" dirty="0" err="1" smtClean="0"/>
              <a:t>rabbitMQ</a:t>
            </a:r>
            <a:r>
              <a:rPr lang="en-US" b="0" baseline="0" dirty="0" smtClean="0"/>
              <a:t> queue to control the flow of logs message in case of huge spikes.</a:t>
            </a:r>
            <a:endParaRPr lang="en-US" b="0" dirty="0"/>
          </a:p>
        </p:txBody>
      </p:sp>
      <p:sp>
        <p:nvSpPr>
          <p:cNvPr id="4" name="Slide Number Placeholder 3"/>
          <p:cNvSpPr>
            <a:spLocks noGrp="1"/>
          </p:cNvSpPr>
          <p:nvPr>
            <p:ph type="sldNum" sz="quarter" idx="10"/>
          </p:nvPr>
        </p:nvSpPr>
        <p:spPr/>
        <p:txBody>
          <a:bodyPr/>
          <a:lstStyle/>
          <a:p>
            <a:fld id="{73E9330B-B1DA-214B-A229-0CB8492B91A5}" type="slidenum">
              <a:rPr lang="en-US" smtClean="0"/>
              <a:t>20</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73E9330B-B1DA-214B-A229-0CB8492B91A5}" type="slidenum">
              <a:rPr lang="en-US" smtClean="0"/>
              <a:t>21</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73E9330B-B1DA-214B-A229-0CB8492B91A5}" type="slidenum">
              <a:rPr lang="en-US" smtClean="0"/>
              <a:t>22</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January</a:t>
            </a:r>
            <a:r>
              <a:rPr lang="en-US" baseline="0" dirty="0" smtClean="0"/>
              <a:t> 2013, M&amp;E Cloud Services</a:t>
            </a:r>
          </a:p>
          <a:p>
            <a:r>
              <a:rPr lang="en-US" baseline="0" dirty="0" smtClean="0"/>
              <a:t>Our mission: </a:t>
            </a:r>
          </a:p>
          <a:p>
            <a:pPr marL="342900" indent="-342900">
              <a:buFontTx/>
              <a:buChar char="-"/>
            </a:pPr>
            <a:r>
              <a:rPr lang="en-US" baseline="0" dirty="0" smtClean="0"/>
              <a:t>Open the Cloud to Artists and Managers using M&amp;E products</a:t>
            </a:r>
          </a:p>
          <a:p>
            <a:pPr marL="342900" indent="-342900">
              <a:buFontTx/>
              <a:buChar char="-"/>
            </a:pPr>
            <a:r>
              <a:rPr lang="en-US" baseline="0" dirty="0" smtClean="0"/>
              <a:t>Empower our users with collaboration features</a:t>
            </a:r>
          </a:p>
          <a:p>
            <a:pPr marL="342900" indent="-342900">
              <a:buFontTx/>
              <a:buChar char="-"/>
            </a:pPr>
            <a:endParaRPr lang="en-US" baseline="0" dirty="0" smtClean="0"/>
          </a:p>
          <a:p>
            <a:pPr marL="0" indent="0">
              <a:buFontTx/>
              <a:buNone/>
            </a:pPr>
            <a:r>
              <a:rPr lang="en-US" baseline="0" dirty="0" smtClean="0"/>
              <a:t>The Product:</a:t>
            </a:r>
          </a:p>
          <a:p>
            <a:pPr marL="342900" indent="-342900">
              <a:buFontTx/>
              <a:buChar char="-"/>
            </a:pPr>
            <a:r>
              <a:rPr lang="en-US" baseline="0" dirty="0" smtClean="0"/>
              <a:t>Multi-segment team</a:t>
            </a:r>
          </a:p>
          <a:p>
            <a:pPr marL="342900" indent="-342900">
              <a:buFontTx/>
              <a:buChar char="-"/>
            </a:pPr>
            <a:r>
              <a:rPr lang="en-US" baseline="0" dirty="0" smtClean="0"/>
              <a:t>In-DCC integration</a:t>
            </a:r>
          </a:p>
          <a:p>
            <a:pPr marL="342900" indent="-342900">
              <a:buFontTx/>
              <a:buChar char="-"/>
            </a:pPr>
            <a:r>
              <a:rPr lang="en-US" baseline="0" dirty="0" smtClean="0"/>
              <a:t>Tray Application</a:t>
            </a:r>
          </a:p>
          <a:p>
            <a:pPr marL="342900" indent="-342900">
              <a:buFontTx/>
              <a:buChar char="-"/>
            </a:pPr>
            <a:r>
              <a:rPr lang="en-US" baseline="0" dirty="0" smtClean="0"/>
              <a:t>Specialized Web Services</a:t>
            </a:r>
          </a:p>
          <a:p>
            <a:pPr marL="342900" indent="-342900">
              <a:buFontTx/>
              <a:buChar char="-"/>
            </a:pPr>
            <a:r>
              <a:rPr lang="en-US" baseline="0" dirty="0" smtClean="0"/>
              <a:t>Core stack for inter-operability</a:t>
            </a:r>
          </a:p>
          <a:p>
            <a:endParaRPr lang="en-US" baseline="0" dirty="0" smtClean="0"/>
          </a:p>
          <a:p>
            <a:r>
              <a:rPr lang="en-US" baseline="0" dirty="0" smtClean="0"/>
              <a:t>Challenge:</a:t>
            </a:r>
          </a:p>
          <a:p>
            <a:pPr marL="342900" indent="-342900">
              <a:buFontTx/>
              <a:buChar char="-"/>
            </a:pPr>
            <a:r>
              <a:rPr lang="en-US" baseline="0" dirty="0" smtClean="0"/>
              <a:t>Build a deployment process flexible enough to support deployment of a multi-segment product.</a:t>
            </a:r>
          </a:p>
          <a:p>
            <a:pPr marL="342900" indent="-342900">
              <a:buFontTx/>
              <a:buChar char="-"/>
            </a:pPr>
            <a:r>
              <a:rPr lang="en-US" baseline="0" dirty="0" smtClean="0"/>
              <a:t>None of the products where precisely defined initially</a:t>
            </a:r>
          </a:p>
          <a:p>
            <a:pPr marL="342900" indent="-342900">
              <a:buFontTx/>
              <a:buChar char="-"/>
            </a:pPr>
            <a:endParaRPr lang="en-US" baseline="0" dirty="0" smtClean="0"/>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2</a:t>
            </a:fld>
            <a:endParaRPr lang="en-US" dirty="0"/>
          </a:p>
        </p:txBody>
      </p:sp>
    </p:spTree>
    <p:extLst>
      <p:ext uri="{BB962C8B-B14F-4D97-AF65-F5344CB8AC3E}">
        <p14:creationId xmlns:p14="http://schemas.microsoft.com/office/powerpoint/2010/main" val="32620137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812810" rtl="0" eaLnBrk="1" fontAlgn="auto" latinLnBrk="0" hangingPunct="1">
              <a:lnSpc>
                <a:spcPct val="100000"/>
              </a:lnSpc>
              <a:spcBef>
                <a:spcPts val="0"/>
              </a:spcBef>
              <a:spcAft>
                <a:spcPts val="0"/>
              </a:spcAft>
              <a:buClrTx/>
              <a:buSzTx/>
              <a:buFontTx/>
              <a:buNone/>
              <a:tabLst/>
              <a:defRPr/>
            </a:pPr>
            <a:r>
              <a:rPr lang="en-US" dirty="0" smtClean="0"/>
              <a:t>Access the stack using </a:t>
            </a:r>
            <a:r>
              <a:rPr lang="en-US" dirty="0" err="1" smtClean="0"/>
              <a:t>ssh</a:t>
            </a:r>
            <a:endParaRPr lang="en-US" dirty="0" smtClean="0"/>
          </a:p>
          <a:p>
            <a:endParaRPr lang="en-US" dirty="0" smtClean="0"/>
          </a:p>
          <a:p>
            <a:pPr marL="0" marR="0" indent="0" algn="l" defTabSz="812810" rtl="0" eaLnBrk="1" fontAlgn="auto" latinLnBrk="0" hangingPunct="1">
              <a:lnSpc>
                <a:spcPct val="100000"/>
              </a:lnSpc>
              <a:spcBef>
                <a:spcPts val="0"/>
              </a:spcBef>
              <a:spcAft>
                <a:spcPts val="0"/>
              </a:spcAft>
              <a:buClrTx/>
              <a:buSzTx/>
              <a:buFontTx/>
              <a:buNone/>
              <a:tabLst/>
              <a:defRPr/>
            </a:pPr>
            <a:r>
              <a:rPr lang="en-US" dirty="0" smtClean="0"/>
              <a:t>Scripts</a:t>
            </a:r>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23</a:t>
            </a:fld>
            <a:endParaRPr lang="en-US" dirty="0"/>
          </a:p>
        </p:txBody>
      </p:sp>
    </p:spTree>
    <p:extLst>
      <p:ext uri="{BB962C8B-B14F-4D97-AF65-F5344CB8AC3E}">
        <p14:creationId xmlns:p14="http://schemas.microsoft.com/office/powerpoint/2010/main" val="4232499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Shared Configuration (</a:t>
            </a:r>
            <a:r>
              <a:rPr lang="en-US" dirty="0" err="1" smtClean="0"/>
              <a:t>nconf</a:t>
            </a:r>
            <a:r>
              <a:rPr lang="en-US" dirty="0" smtClean="0"/>
              <a:t>)</a:t>
            </a:r>
          </a:p>
          <a:p>
            <a:endParaRPr lang="en-US" dirty="0" smtClean="0"/>
          </a:p>
          <a:p>
            <a:r>
              <a:rPr lang="en-US" dirty="0" smtClean="0"/>
              <a:t>Deployment from day 1</a:t>
            </a:r>
          </a:p>
          <a:p>
            <a:endParaRPr lang="en-US" dirty="0" smtClean="0"/>
          </a:p>
          <a:p>
            <a:r>
              <a:rPr lang="en-US" dirty="0" smtClean="0"/>
              <a:t>Investment in development</a:t>
            </a:r>
          </a:p>
          <a:p>
            <a:endParaRPr lang="en-US" dirty="0" smtClean="0"/>
          </a:p>
          <a:p>
            <a:r>
              <a:rPr lang="en-US" dirty="0" smtClean="0"/>
              <a:t>“Local” Deployment</a:t>
            </a:r>
          </a:p>
          <a:p>
            <a:pPr marL="342900" indent="-342900">
              <a:buFontTx/>
              <a:buChar char="-"/>
            </a:pPr>
            <a:r>
              <a:rPr lang="en-US" dirty="0" smtClean="0"/>
              <a:t>Vagrant</a:t>
            </a:r>
          </a:p>
          <a:p>
            <a:pPr marL="342900" indent="-342900">
              <a:buFontTx/>
              <a:buChar char="-"/>
            </a:pPr>
            <a:r>
              <a:rPr lang="en-US" dirty="0" smtClean="0"/>
              <a:t>Cross-platform technology</a:t>
            </a:r>
          </a:p>
          <a:p>
            <a:pPr marL="342900" indent="-342900">
              <a:buFontTx/>
              <a:buChar char="-"/>
            </a:pPr>
            <a:r>
              <a:rPr lang="en-US" dirty="0" smtClean="0"/>
              <a:t>“Full” JavaScript stack</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24</a:t>
            </a:fld>
            <a:endParaRPr lang="en-US" dirty="0"/>
          </a:p>
        </p:txBody>
      </p:sp>
    </p:spTree>
    <p:extLst>
      <p:ext uri="{BB962C8B-B14F-4D97-AF65-F5344CB8AC3E}">
        <p14:creationId xmlns:p14="http://schemas.microsoft.com/office/powerpoint/2010/main" val="1399092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 Server</a:t>
            </a:r>
          </a:p>
          <a:p>
            <a:pPr marL="342900" indent="-342900">
              <a:buFontTx/>
              <a:buChar char="-"/>
            </a:pPr>
            <a:r>
              <a:rPr lang="en-US" dirty="0" smtClean="0"/>
              <a:t>Complex</a:t>
            </a:r>
          </a:p>
          <a:p>
            <a:pPr marL="342900" indent="-342900">
              <a:buFontTx/>
              <a:buChar char="-"/>
            </a:pPr>
            <a:r>
              <a:rPr lang="en-US" dirty="0" smtClean="0"/>
              <a:t>Not used at its full potential</a:t>
            </a:r>
            <a:r>
              <a:rPr lang="en-US" baseline="0" dirty="0" smtClean="0"/>
              <a:t> as other tools gave us the same feature set</a:t>
            </a:r>
          </a:p>
          <a:p>
            <a:pPr marL="342900" indent="-342900">
              <a:buFontTx/>
              <a:buChar char="-"/>
            </a:pPr>
            <a:r>
              <a:rPr lang="en-US" baseline="0" dirty="0" smtClean="0"/>
              <a:t>Consider packer (with chef solo only)</a:t>
            </a:r>
            <a:endParaRPr lang="en-US" dirty="0" smtClean="0"/>
          </a:p>
          <a:p>
            <a:endParaRPr lang="en-US" dirty="0" smtClean="0"/>
          </a:p>
          <a:p>
            <a:r>
              <a:rPr lang="en-US" dirty="0" smtClean="0"/>
              <a:t>Cloud Formation template generation </a:t>
            </a:r>
            <a:r>
              <a:rPr lang="en-US" baseline="0" dirty="0" smtClean="0"/>
              <a:t>a</a:t>
            </a:r>
            <a:r>
              <a:rPr lang="en-US" dirty="0" smtClean="0"/>
              <a:t>bstraction</a:t>
            </a:r>
          </a:p>
          <a:p>
            <a:pPr marL="342900" indent="-342900">
              <a:buFontTx/>
              <a:buChar char="-"/>
            </a:pPr>
            <a:r>
              <a:rPr lang="en-US" dirty="0" smtClean="0"/>
              <a:t>We identify</a:t>
            </a:r>
            <a:r>
              <a:rPr lang="en-US" baseline="0" dirty="0" smtClean="0"/>
              <a:t> correctly the issue</a:t>
            </a:r>
          </a:p>
          <a:p>
            <a:pPr marL="342900" indent="-342900">
              <a:buFontTx/>
              <a:buChar char="-"/>
            </a:pPr>
            <a:r>
              <a:rPr lang="en-US" dirty="0" smtClean="0"/>
              <a:t>Mustache not the right</a:t>
            </a:r>
            <a:r>
              <a:rPr lang="en-US" baseline="0" dirty="0" smtClean="0"/>
              <a:t> tool to do that</a:t>
            </a:r>
            <a:endParaRPr lang="en-US" dirty="0" smtClean="0"/>
          </a:p>
          <a:p>
            <a:endParaRPr lang="en-US" dirty="0" smtClean="0"/>
          </a:p>
          <a:p>
            <a:r>
              <a:rPr lang="en-US" dirty="0" err="1" smtClean="0"/>
              <a:t>Npm</a:t>
            </a:r>
            <a:r>
              <a:rPr lang="en-US" dirty="0" smtClean="0"/>
              <a:t> registry</a:t>
            </a:r>
          </a:p>
          <a:p>
            <a:pPr marL="342900" indent="-342900">
              <a:buFontTx/>
              <a:buChar char="-"/>
            </a:pPr>
            <a:r>
              <a:rPr lang="en-US" dirty="0" smtClean="0"/>
              <a:t>Correctly</a:t>
            </a:r>
            <a:r>
              <a:rPr lang="en-US" baseline="0" dirty="0" smtClean="0"/>
              <a:t> decoupled deployment from </a:t>
            </a:r>
            <a:r>
              <a:rPr lang="en-US" baseline="0" dirty="0" err="1" smtClean="0"/>
              <a:t>npm</a:t>
            </a:r>
            <a:r>
              <a:rPr lang="en-US" baseline="0" dirty="0" smtClean="0"/>
              <a:t> registry</a:t>
            </a:r>
          </a:p>
          <a:p>
            <a:pPr marL="342900" indent="-342900">
              <a:buFontTx/>
              <a:buChar char="-"/>
            </a:pPr>
            <a:r>
              <a:rPr lang="en-US" dirty="0" err="1" smtClean="0"/>
              <a:t>Git</a:t>
            </a:r>
            <a:r>
              <a:rPr lang="en-US" dirty="0" smtClean="0"/>
              <a:t> protocol for node modules works, but it is slow + not reliable</a:t>
            </a:r>
          </a:p>
          <a:p>
            <a:pPr marL="342900" indent="-342900">
              <a:buFontTx/>
              <a:buChar char="-"/>
            </a:pPr>
            <a:r>
              <a:rPr lang="en-US" baseline="0" dirty="0" smtClean="0"/>
              <a:t>Fetching from </a:t>
            </a:r>
            <a:r>
              <a:rPr lang="en-US" baseline="0" dirty="0" err="1" smtClean="0"/>
              <a:t>npm</a:t>
            </a:r>
            <a:r>
              <a:rPr lang="en-US" baseline="0" dirty="0" smtClean="0"/>
              <a:t> is not fast</a:t>
            </a:r>
          </a:p>
          <a:p>
            <a:pPr marL="342900" lvl="0" indent="-342900">
              <a:buFontTx/>
              <a:buChar char="-"/>
            </a:pPr>
            <a:r>
              <a:rPr lang="en-US" baseline="0" dirty="0" smtClean="0"/>
              <a:t>Private </a:t>
            </a:r>
            <a:r>
              <a:rPr lang="en-US" baseline="0" dirty="0" err="1" smtClean="0"/>
              <a:t>npm</a:t>
            </a:r>
            <a:r>
              <a:rPr lang="en-US" baseline="0" dirty="0" smtClean="0"/>
              <a:t> registry would be preferable</a:t>
            </a:r>
          </a:p>
          <a:p>
            <a:pPr marL="342900" lvl="0" indent="-342900">
              <a:buFontTx/>
              <a:buChar char="-"/>
            </a:pPr>
            <a:r>
              <a:rPr lang="en-US" dirty="0" smtClean="0"/>
              <a:t>Middle-ground solution with </a:t>
            </a:r>
            <a:r>
              <a:rPr lang="en-US" dirty="0" err="1" smtClean="0"/>
              <a:t>npm</a:t>
            </a:r>
            <a:r>
              <a:rPr lang="en-US" dirty="0" smtClean="0"/>
              <a:t> lazy, workspace</a:t>
            </a:r>
            <a:endParaRPr lang="en-US" baseline="0" dirty="0" smtClean="0"/>
          </a:p>
          <a:p>
            <a:pPr marL="1155710" lvl="1" indent="-342900">
              <a:buFontTx/>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25</a:t>
            </a:fld>
            <a:endParaRPr lang="en-US" dirty="0"/>
          </a:p>
        </p:txBody>
      </p:sp>
    </p:spTree>
    <p:extLst>
      <p:ext uri="{BB962C8B-B14F-4D97-AF65-F5344CB8AC3E}">
        <p14:creationId xmlns:p14="http://schemas.microsoft.com/office/powerpoint/2010/main" val="212029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Easy Deployment</a:t>
            </a:r>
          </a:p>
          <a:p>
            <a:pPr marL="342900" indent="-342900">
              <a:buFontTx/>
              <a:buChar char="-"/>
            </a:pPr>
            <a:r>
              <a:rPr lang="en-US" dirty="0" smtClean="0"/>
              <a:t>Sync and</a:t>
            </a:r>
            <a:r>
              <a:rPr lang="en-US" baseline="0" dirty="0" smtClean="0"/>
              <a:t> run script</a:t>
            </a:r>
          </a:p>
          <a:p>
            <a:endParaRPr lang="en-US" baseline="0" dirty="0" smtClean="0"/>
          </a:p>
          <a:p>
            <a:r>
              <a:rPr lang="en-US" baseline="0" dirty="0" smtClean="0"/>
              <a:t>Deployment as code</a:t>
            </a:r>
          </a:p>
          <a:p>
            <a:pPr marL="342900" indent="-342900">
              <a:buFontTx/>
              <a:buChar char="-"/>
            </a:pPr>
            <a:r>
              <a:rPr lang="en-US" baseline="0" dirty="0" smtClean="0"/>
              <a:t>Sync branch and deploy (source control)</a:t>
            </a:r>
          </a:p>
          <a:p>
            <a:endParaRPr lang="en-US" baseline="0" dirty="0" smtClean="0"/>
          </a:p>
          <a:p>
            <a:r>
              <a:rPr lang="en-US" baseline="0" dirty="0" smtClean="0"/>
              <a:t>Small pieces to build something big</a:t>
            </a:r>
          </a:p>
          <a:p>
            <a:endParaRPr lang="en-US" baseline="0" dirty="0" smtClean="0"/>
          </a:p>
          <a:p>
            <a:r>
              <a:rPr lang="en-US" baseline="0" dirty="0" smtClean="0"/>
              <a:t>“Developer-centric” environment</a:t>
            </a:r>
          </a:p>
          <a:p>
            <a:endParaRPr lang="en-US" baseline="0" dirty="0" smtClean="0"/>
          </a:p>
          <a:p>
            <a:r>
              <a:rPr lang="en-US" baseline="0" dirty="0" smtClean="0"/>
              <a:t>Development to be deployment agnostic</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3</a:t>
            </a:fld>
            <a:endParaRPr lang="en-US" dirty="0"/>
          </a:p>
        </p:txBody>
      </p:sp>
    </p:spTree>
    <p:extLst>
      <p:ext uri="{BB962C8B-B14F-4D97-AF65-F5344CB8AC3E}">
        <p14:creationId xmlns:p14="http://schemas.microsoft.com/office/powerpoint/2010/main" val="2546067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the beginning, we didn’t knew much about the final architecture of the system.</a:t>
            </a:r>
          </a:p>
          <a:p>
            <a:r>
              <a:rPr lang="en-US" baseline="0" dirty="0" smtClean="0"/>
              <a:t>What we knew </a:t>
            </a:r>
          </a:p>
          <a:p>
            <a:pPr marL="342900" indent="-342900">
              <a:buFontTx/>
              <a:buChar char="-"/>
            </a:pPr>
            <a:r>
              <a:rPr lang="en-US" baseline="0" dirty="0" smtClean="0"/>
              <a:t>The stack would be composed of many services.</a:t>
            </a:r>
          </a:p>
          <a:p>
            <a:pPr marL="342900" indent="-342900">
              <a:buFontTx/>
              <a:buChar char="-"/>
            </a:pPr>
            <a:r>
              <a:rPr lang="en-US" baseline="0" dirty="0" smtClean="0"/>
              <a:t>Services would need to be scalable.</a:t>
            </a:r>
          </a:p>
          <a:p>
            <a:pPr marL="342900" indent="-342900">
              <a:buFontTx/>
              <a:buChar char="-"/>
            </a:pPr>
            <a:r>
              <a:rPr lang="en-US" baseline="0" dirty="0" smtClean="0"/>
              <a:t>Configuration would change regularly.</a:t>
            </a:r>
          </a:p>
          <a:p>
            <a:endParaRPr lang="en-US" dirty="0" smtClean="0"/>
          </a:p>
          <a:p>
            <a:r>
              <a:rPr lang="en-US" dirty="0" smtClean="0"/>
              <a:t>From deploying services, our mind set change</a:t>
            </a:r>
            <a:r>
              <a:rPr lang="en-US" baseline="0" dirty="0" smtClean="0"/>
              <a:t>d to deploying a set of instances, playing one or many roles</a:t>
            </a:r>
            <a:endParaRPr lang="en-US" dirty="0" smtClean="0"/>
          </a:p>
          <a:p>
            <a:r>
              <a:rPr lang="en-US" dirty="0" smtClean="0"/>
              <a:t>Dynamic </a:t>
            </a:r>
            <a:r>
              <a:rPr lang="en-US" dirty="0" err="1" smtClean="0"/>
              <a:t>Layouting</a:t>
            </a:r>
            <a:r>
              <a:rPr lang="en-US" dirty="0" smtClean="0"/>
              <a:t> of Roles</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4</a:t>
            </a:fld>
            <a:endParaRPr lang="en-US" dirty="0"/>
          </a:p>
        </p:txBody>
      </p:sp>
    </p:spTree>
    <p:extLst>
      <p:ext uri="{BB962C8B-B14F-4D97-AF65-F5344CB8AC3E}">
        <p14:creationId xmlns:p14="http://schemas.microsoft.com/office/powerpoint/2010/main" val="1580428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thing we knew from the start was that our stack would be build around Node.js</a:t>
            </a:r>
          </a:p>
          <a:p>
            <a:endParaRPr lang="en-US" dirty="0" smtClean="0"/>
          </a:p>
          <a:p>
            <a:r>
              <a:rPr lang="en-US" dirty="0" smtClean="0"/>
              <a:t>How does Node.js tinted</a:t>
            </a:r>
            <a:r>
              <a:rPr lang="en-US" baseline="0" dirty="0" smtClean="0"/>
              <a:t> the architecture:</a:t>
            </a:r>
            <a:endParaRPr lang="en-US" dirty="0" smtClean="0"/>
          </a:p>
          <a:p>
            <a:pPr marL="342900" indent="-342900">
              <a:buFontTx/>
              <a:buChar char="-"/>
            </a:pPr>
            <a:r>
              <a:rPr lang="en-US" dirty="0" smtClean="0"/>
              <a:t>Not</a:t>
            </a:r>
            <a:r>
              <a:rPr lang="en-US" baseline="0" dirty="0" smtClean="0"/>
              <a:t> much dependencies</a:t>
            </a:r>
          </a:p>
          <a:p>
            <a:pPr marL="342900" indent="-342900">
              <a:buFontTx/>
              <a:buChar char="-"/>
            </a:pPr>
            <a:r>
              <a:rPr lang="en-US" dirty="0" smtClean="0"/>
              <a:t>Encourage development of small services</a:t>
            </a:r>
          </a:p>
          <a:p>
            <a:pPr marL="342900" indent="-342900">
              <a:buFontTx/>
              <a:buChar char="-"/>
            </a:pPr>
            <a:r>
              <a:rPr lang="en-US" dirty="0" smtClean="0"/>
              <a:t>Reusable modules</a:t>
            </a:r>
          </a:p>
          <a:p>
            <a:pPr marL="342900" indent="-342900">
              <a:buFontTx/>
              <a:buChar char="-"/>
            </a:pPr>
            <a:r>
              <a:rPr lang="en-US" dirty="0" smtClean="0"/>
              <a:t>Web Storage (</a:t>
            </a:r>
            <a:r>
              <a:rPr lang="en-US" dirty="0" err="1" smtClean="0"/>
              <a:t>npm</a:t>
            </a:r>
            <a:r>
              <a:rPr lang="en-US" dirty="0" smtClean="0"/>
              <a:t> registry, </a:t>
            </a:r>
            <a:r>
              <a:rPr lang="en-US" dirty="0" err="1" smtClean="0"/>
              <a:t>Git</a:t>
            </a:r>
            <a:r>
              <a:rPr lang="en-US" dirty="0" smtClean="0"/>
              <a:t>)</a:t>
            </a:r>
          </a:p>
          <a:p>
            <a:pPr marL="342900" indent="-342900">
              <a:buFontTx/>
              <a:buChar char="-"/>
            </a:pPr>
            <a:endParaRPr lang="en-US"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5</a:t>
            </a:fld>
            <a:endParaRPr lang="en-US" dirty="0"/>
          </a:p>
        </p:txBody>
      </p:sp>
    </p:spTree>
    <p:extLst>
      <p:ext uri="{BB962C8B-B14F-4D97-AF65-F5344CB8AC3E}">
        <p14:creationId xmlns:p14="http://schemas.microsoft.com/office/powerpoint/2010/main" val="2524897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fixed variable</a:t>
            </a:r>
            <a:r>
              <a:rPr lang="en-US" baseline="0" dirty="0" smtClean="0"/>
              <a:t> in our setup was that the stack would be deployed on Amazon.</a:t>
            </a:r>
          </a:p>
          <a:p>
            <a:r>
              <a:rPr lang="en-US" baseline="0" dirty="0" smtClean="0"/>
              <a:t>What a great news. Amazon offers a multitude of tools that makes developers life easier:</a:t>
            </a:r>
          </a:p>
          <a:p>
            <a:endParaRPr lang="en-US" dirty="0" smtClean="0"/>
          </a:p>
          <a:p>
            <a:r>
              <a:rPr lang="en-US" dirty="0" smtClean="0"/>
              <a:t>Deployment</a:t>
            </a:r>
          </a:p>
          <a:p>
            <a:pPr marL="342900" indent="-342900">
              <a:buFontTx/>
              <a:buChar char="-"/>
            </a:pPr>
            <a:r>
              <a:rPr lang="en-US" baseline="0" dirty="0" smtClean="0"/>
              <a:t>Cloud Formation</a:t>
            </a:r>
            <a:endParaRPr lang="en-US" dirty="0" smtClean="0"/>
          </a:p>
          <a:p>
            <a:endParaRPr lang="en-US" dirty="0" smtClean="0"/>
          </a:p>
          <a:p>
            <a:r>
              <a:rPr lang="en-US" dirty="0" smtClean="0"/>
              <a:t>Scaling</a:t>
            </a:r>
          </a:p>
          <a:p>
            <a:pPr marL="342900" indent="-342900">
              <a:buFontTx/>
              <a:buChar char="-"/>
            </a:pPr>
            <a:r>
              <a:rPr lang="en-US" dirty="0" smtClean="0"/>
              <a:t>Elastic Load Balancers</a:t>
            </a:r>
          </a:p>
          <a:p>
            <a:pPr marL="342900" indent="-342900">
              <a:buFontTx/>
              <a:buChar char="-"/>
            </a:pPr>
            <a:r>
              <a:rPr lang="en-US" dirty="0" smtClean="0"/>
              <a:t>Auto-Scaling Groups</a:t>
            </a:r>
          </a:p>
          <a:p>
            <a:endParaRPr lang="en-US" dirty="0" smtClean="0"/>
          </a:p>
          <a:p>
            <a:r>
              <a:rPr lang="en-US" dirty="0" smtClean="0"/>
              <a:t>Security</a:t>
            </a:r>
          </a:p>
          <a:p>
            <a:pPr marL="342900" indent="-342900">
              <a:buFontTx/>
              <a:buChar char="-"/>
            </a:pPr>
            <a:r>
              <a:rPr lang="en-US" dirty="0" smtClean="0"/>
              <a:t>Private stack</a:t>
            </a:r>
          </a:p>
          <a:p>
            <a:pPr marL="342900" indent="-342900">
              <a:buFontTx/>
              <a:buChar char="-"/>
            </a:pPr>
            <a:r>
              <a:rPr lang="en-US" dirty="0" smtClean="0"/>
              <a:t>Services vs. DB Stack</a:t>
            </a:r>
          </a:p>
          <a:p>
            <a:pPr marL="342900" indent="-342900">
              <a:buFontTx/>
              <a:buChar char="-"/>
            </a:pPr>
            <a:endParaRPr lang="en-US" dirty="0" smtClean="0"/>
          </a:p>
          <a:p>
            <a:pPr marL="0" indent="0">
              <a:buFontTx/>
              <a:buNone/>
            </a:pPr>
            <a:r>
              <a:rPr lang="en-US" dirty="0" err="1" smtClean="0"/>
              <a:t>DNSing</a:t>
            </a:r>
            <a:endParaRPr lang="en-US" dirty="0" smtClean="0"/>
          </a:p>
          <a:p>
            <a:pPr marL="342900" indent="-342900">
              <a:buFontTx/>
              <a:buChar char="-"/>
            </a:pPr>
            <a:r>
              <a:rPr lang="en-US" baseline="0" dirty="0" smtClean="0"/>
              <a:t>Route 53</a:t>
            </a:r>
          </a:p>
          <a:p>
            <a:pPr marL="342900" indent="-342900">
              <a:buFontTx/>
              <a:buChar char="-"/>
            </a:pPr>
            <a:r>
              <a:rPr lang="en-US" baseline="0" dirty="0" smtClean="0"/>
              <a:t>NAT Instance</a:t>
            </a:r>
            <a:endParaRPr lang="en-US"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6</a:t>
            </a:fld>
            <a:endParaRPr lang="en-US" dirty="0"/>
          </a:p>
        </p:txBody>
      </p:sp>
    </p:spTree>
    <p:extLst>
      <p:ext uri="{BB962C8B-B14F-4D97-AF65-F5344CB8AC3E}">
        <p14:creationId xmlns:p14="http://schemas.microsoft.com/office/powerpoint/2010/main" val="627207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Everything in source control</a:t>
            </a:r>
          </a:p>
          <a:p>
            <a:endParaRPr lang="en-US" dirty="0" smtClean="0"/>
          </a:p>
          <a:p>
            <a:pPr marL="0" marR="0" indent="0" algn="l" defTabSz="812810" rtl="0" eaLnBrk="1" fontAlgn="auto" latinLnBrk="0" hangingPunct="1">
              <a:lnSpc>
                <a:spcPct val="100000"/>
              </a:lnSpc>
              <a:spcBef>
                <a:spcPts val="0"/>
              </a:spcBef>
              <a:spcAft>
                <a:spcPts val="0"/>
              </a:spcAft>
              <a:buClrTx/>
              <a:buSzTx/>
              <a:buFontTx/>
              <a:buNone/>
              <a:tabLst/>
              <a:defRPr/>
            </a:pPr>
            <a:r>
              <a:rPr lang="en-US" dirty="0" smtClean="0"/>
              <a:t>Sync and deploy</a:t>
            </a:r>
          </a:p>
          <a:p>
            <a:endParaRPr lang="en-US" dirty="0" smtClean="0"/>
          </a:p>
          <a:p>
            <a:pPr marL="0" marR="0" indent="0" algn="l" defTabSz="812810" rtl="0" eaLnBrk="1" fontAlgn="auto" latinLnBrk="0" hangingPunct="1">
              <a:lnSpc>
                <a:spcPct val="100000"/>
              </a:lnSpc>
              <a:spcBef>
                <a:spcPts val="0"/>
              </a:spcBef>
              <a:spcAft>
                <a:spcPts val="0"/>
              </a:spcAft>
              <a:buClrTx/>
              <a:buSzTx/>
              <a:buFontTx/>
              <a:buNone/>
              <a:tabLst/>
              <a:defRPr/>
            </a:pPr>
            <a:r>
              <a:rPr lang="en-US" dirty="0" smtClean="0"/>
              <a:t>Use a different repository from the code</a:t>
            </a:r>
          </a:p>
          <a:p>
            <a:pPr marL="0" marR="0" indent="0" algn="l" defTabSz="81281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a:p>
            <a:pPr marL="0" marR="0" indent="0" algn="l" defTabSz="812810" rtl="0" eaLnBrk="1" fontAlgn="auto" latinLnBrk="0" hangingPunct="1">
              <a:lnSpc>
                <a:spcPct val="100000"/>
              </a:lnSpc>
              <a:spcBef>
                <a:spcPts val="0"/>
              </a:spcBef>
              <a:spcAft>
                <a:spcPts val="0"/>
              </a:spcAft>
              <a:buClrTx/>
              <a:buSzTx/>
              <a:buFontTx/>
              <a:buNone/>
              <a:tabLst/>
              <a:defRPr/>
            </a:pPr>
            <a:r>
              <a:rPr lang="en-US" dirty="0" smtClean="0"/>
              <a:t>Branch and tag in deployment repository</a:t>
            </a:r>
          </a:p>
          <a:p>
            <a:pPr marL="342900" indent="-342900">
              <a:buFont typeface="Arial" pitchFamily="34" charset="0"/>
              <a:buChar char="•"/>
            </a:pPr>
            <a:r>
              <a:rPr lang="en-US" dirty="0" smtClean="0"/>
              <a:t>Release management like for the code</a:t>
            </a:r>
          </a:p>
        </p:txBody>
      </p:sp>
      <p:sp>
        <p:nvSpPr>
          <p:cNvPr id="4" name="Slide Number Placeholder 3"/>
          <p:cNvSpPr>
            <a:spLocks noGrp="1"/>
          </p:cNvSpPr>
          <p:nvPr>
            <p:ph type="sldNum" sz="quarter" idx="10"/>
          </p:nvPr>
        </p:nvSpPr>
        <p:spPr/>
        <p:txBody>
          <a:bodyPr/>
          <a:lstStyle/>
          <a:p>
            <a:fld id="{73E9330B-B1DA-214B-A229-0CB8492B91A5}" type="slidenum">
              <a:rPr lang="en-US" smtClean="0"/>
              <a:t>7</a:t>
            </a:fld>
            <a:endParaRPr lang="en-US" dirty="0"/>
          </a:p>
        </p:txBody>
      </p:sp>
    </p:spTree>
    <p:extLst>
      <p:ext uri="{BB962C8B-B14F-4D97-AF65-F5344CB8AC3E}">
        <p14:creationId xmlns:p14="http://schemas.microsoft.com/office/powerpoint/2010/main" val="1142619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8</a:t>
            </a:fld>
            <a:endParaRPr lang="en-US" dirty="0"/>
          </a:p>
        </p:txBody>
      </p:sp>
    </p:spTree>
    <p:extLst>
      <p:ext uri="{BB962C8B-B14F-4D97-AF65-F5344CB8AC3E}">
        <p14:creationId xmlns:p14="http://schemas.microsoft.com/office/powerpoint/2010/main" val="3779366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dirty="0" smtClean="0"/>
              <a:t>Install</a:t>
            </a:r>
          </a:p>
          <a:p>
            <a:pPr marL="342900" indent="-342900">
              <a:buFont typeface="Arial" pitchFamily="34" charset="0"/>
              <a:buChar char="•"/>
            </a:pPr>
            <a:r>
              <a:rPr lang="en-US" dirty="0" smtClean="0"/>
              <a:t>Install module from</a:t>
            </a:r>
            <a:r>
              <a:rPr lang="en-US" baseline="0" dirty="0" smtClean="0"/>
              <a:t> </a:t>
            </a:r>
            <a:r>
              <a:rPr lang="en-US" baseline="0" dirty="0" err="1" smtClean="0"/>
              <a:t>npm</a:t>
            </a:r>
            <a:r>
              <a:rPr lang="en-US" baseline="0" dirty="0" smtClean="0"/>
              <a:t> registry</a:t>
            </a:r>
          </a:p>
          <a:p>
            <a:pPr marL="342900" indent="-342900">
              <a:buFont typeface="Arial" pitchFamily="34" charset="0"/>
              <a:buChar char="•"/>
            </a:pPr>
            <a:r>
              <a:rPr lang="en-US" baseline="0" dirty="0" smtClean="0"/>
              <a:t>Install module from Autodesk private </a:t>
            </a:r>
            <a:r>
              <a:rPr lang="en-US" baseline="0" dirty="0" err="1" smtClean="0"/>
              <a:t>git</a:t>
            </a:r>
            <a:r>
              <a:rPr lang="en-US" baseline="0" dirty="0" smtClean="0"/>
              <a:t> repository</a:t>
            </a:r>
            <a:endParaRPr lang="en-US" dirty="0" smtClean="0"/>
          </a:p>
          <a:p>
            <a:pPr marL="0" indent="0">
              <a:buFont typeface="Arial" pitchFamily="34" charset="0"/>
              <a:buNone/>
            </a:pPr>
            <a:endParaRPr lang="en-US" dirty="0" smtClean="0"/>
          </a:p>
          <a:p>
            <a:pPr marL="0" indent="0">
              <a:buFont typeface="Arial" pitchFamily="34" charset="0"/>
              <a:buNone/>
            </a:pPr>
            <a:r>
              <a:rPr lang="en-US" dirty="0" smtClean="0"/>
              <a:t>Publish</a:t>
            </a:r>
          </a:p>
          <a:p>
            <a:pPr marL="342900" indent="-342900">
              <a:buFont typeface="Arial" pitchFamily="34" charset="0"/>
              <a:buChar char="•"/>
            </a:pPr>
            <a:r>
              <a:rPr lang="en-US" dirty="0" err="1" smtClean="0"/>
              <a:t>Gitolite</a:t>
            </a:r>
            <a:endParaRPr lang="en-US" dirty="0" smtClean="0"/>
          </a:p>
          <a:p>
            <a:pPr marL="342900" indent="-342900">
              <a:buFont typeface="Arial" pitchFamily="34" charset="0"/>
              <a:buChar char="•"/>
            </a:pPr>
            <a:r>
              <a:rPr lang="en-US" dirty="0" smtClean="0"/>
              <a:t>Node.js Modules</a:t>
            </a:r>
          </a:p>
          <a:p>
            <a:pPr marL="342900" indent="-342900">
              <a:buFont typeface="Arial" pitchFamily="34" charset="0"/>
              <a:buChar char="•"/>
            </a:pPr>
            <a:r>
              <a:rPr lang="en-US" dirty="0" smtClean="0"/>
              <a:t>Decoupling from </a:t>
            </a:r>
            <a:r>
              <a:rPr lang="en-US" dirty="0" err="1" smtClean="0"/>
              <a:t>npm</a:t>
            </a:r>
            <a:r>
              <a:rPr lang="en-US" dirty="0" smtClean="0"/>
              <a:t> registry and</a:t>
            </a:r>
            <a:r>
              <a:rPr lang="en-US" baseline="0" dirty="0" smtClean="0"/>
              <a:t> </a:t>
            </a:r>
            <a:r>
              <a:rPr lang="en-US" baseline="0" dirty="0" err="1" smtClean="0"/>
              <a:t>git</a:t>
            </a:r>
            <a:endParaRPr lang="en-US" baseline="0" dirty="0" smtClean="0"/>
          </a:p>
          <a:p>
            <a:pPr marL="342900" indent="-342900">
              <a:buFont typeface="Arial" pitchFamily="34" charset="0"/>
              <a:buChar char="•"/>
            </a:pPr>
            <a:endParaRPr lang="en-US" baseline="0" dirty="0" smtClean="0"/>
          </a:p>
          <a:p>
            <a:pPr marL="0" indent="0">
              <a:buFont typeface="Arial" pitchFamily="34" charset="0"/>
              <a:buNone/>
            </a:pPr>
            <a:r>
              <a:rPr lang="en-US" baseline="0" dirty="0" smtClean="0"/>
              <a:t>Deploy</a:t>
            </a:r>
          </a:p>
          <a:p>
            <a:pPr marL="342900" indent="-34290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9</a:t>
            </a:fld>
            <a:endParaRPr lang="en-US" dirty="0"/>
          </a:p>
        </p:txBody>
      </p:sp>
    </p:spTree>
    <p:extLst>
      <p:ext uri="{BB962C8B-B14F-4D97-AF65-F5344CB8AC3E}">
        <p14:creationId xmlns:p14="http://schemas.microsoft.com/office/powerpoint/2010/main" val="29688691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2426764"/>
            <a:ext cx="16257588" cy="4088336"/>
          </a:xfrm>
          <a:prstGeom prst="rect">
            <a:avLst/>
          </a:prstGeom>
          <a:gradFill>
            <a:gsLst>
              <a:gs pos="25000">
                <a:schemeClr val="bg1">
                  <a:alpha val="92000"/>
                </a:schemeClr>
              </a:gs>
              <a:gs pos="100000">
                <a:schemeClr val="bg1">
                  <a:alpha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2"/>
          <p:cNvSpPr>
            <a:spLocks noGrp="1"/>
          </p:cNvSpPr>
          <p:nvPr>
            <p:ph type="body" sz="quarter" idx="10" hasCustomPrompt="1"/>
          </p:nvPr>
        </p:nvSpPr>
        <p:spPr>
          <a:xfrm>
            <a:off x="812880" y="3243122"/>
            <a:ext cx="9596241" cy="1606783"/>
          </a:xfrm>
          <a:prstGeom prst="rect">
            <a:avLst/>
          </a:prstGeom>
        </p:spPr>
        <p:txBody>
          <a:bodyPr lIns="0" tIns="0" rIns="0" bIns="0">
            <a:noAutofit/>
          </a:bodyPr>
          <a:lstStyle>
            <a:lvl1pPr marL="0" indent="0">
              <a:spcBef>
                <a:spcPts val="0"/>
              </a:spcBef>
              <a:buNone/>
              <a:defRPr sz="4800" b="1" baseline="0">
                <a:solidFill>
                  <a:srgbClr val="0696D7"/>
                </a:solidFill>
                <a:latin typeface="Arial"/>
                <a:cs typeface="Arial"/>
              </a:defRPr>
            </a:lvl1pPr>
          </a:lstStyle>
          <a:p>
            <a:r>
              <a:rPr lang="en-US" sz="4500" dirty="0" smtClean="0"/>
              <a:t>Main title can extend over one or two lines</a:t>
            </a:r>
            <a:endParaRPr lang="en-US" sz="4500" dirty="0"/>
          </a:p>
        </p:txBody>
      </p:sp>
      <p:sp>
        <p:nvSpPr>
          <p:cNvPr id="5" name="Text Placeholder 4"/>
          <p:cNvSpPr>
            <a:spLocks noGrp="1"/>
          </p:cNvSpPr>
          <p:nvPr>
            <p:ph type="body" sz="quarter" idx="12" hasCustomPrompt="1"/>
          </p:nvPr>
        </p:nvSpPr>
        <p:spPr>
          <a:xfrm>
            <a:off x="812884" y="5159375"/>
            <a:ext cx="9596237" cy="516340"/>
          </a:xfrm>
          <a:prstGeom prst="rect">
            <a:avLst/>
          </a:prstGeom>
        </p:spPr>
        <p:txBody>
          <a:bodyPr lIns="0" tIns="0" rIns="0" bIns="0">
            <a:noAutofit/>
          </a:bodyPr>
          <a:lstStyle>
            <a:lvl1pPr marL="0" indent="0">
              <a:spcBef>
                <a:spcPts val="0"/>
              </a:spcBef>
              <a:buNone/>
              <a:defRPr sz="3200" b="0" baseline="0">
                <a:solidFill>
                  <a:srgbClr val="000000"/>
                </a:solidFill>
                <a:latin typeface="Arial"/>
                <a:cs typeface="Arial"/>
              </a:defRPr>
            </a:lvl1pPr>
          </a:lstStyle>
          <a:p>
            <a:pPr lvl="0"/>
            <a:r>
              <a:rPr lang="en-US" dirty="0" smtClean="0"/>
              <a:t>Presenter Name</a:t>
            </a:r>
          </a:p>
        </p:txBody>
      </p:sp>
      <p:sp>
        <p:nvSpPr>
          <p:cNvPr id="6" name="Text Placeholder 15"/>
          <p:cNvSpPr>
            <a:spLocks noGrp="1"/>
          </p:cNvSpPr>
          <p:nvPr>
            <p:ph type="body" sz="quarter" idx="13" hasCustomPrompt="1"/>
          </p:nvPr>
        </p:nvSpPr>
        <p:spPr>
          <a:xfrm>
            <a:off x="812880" y="5675715"/>
            <a:ext cx="9596241" cy="420285"/>
          </a:xfrm>
          <a:prstGeom prst="rect">
            <a:avLst/>
          </a:prstGeom>
        </p:spPr>
        <p:txBody>
          <a:bodyPr lIns="0" tIns="0" rIns="0" bIns="0">
            <a:noAutofit/>
          </a:bodyPr>
          <a:lstStyle>
            <a:lvl1pPr marL="0" indent="0">
              <a:spcBef>
                <a:spcPts val="0"/>
              </a:spcBef>
              <a:buNone/>
              <a:defRPr sz="2400" b="0" baseline="0">
                <a:solidFill>
                  <a:srgbClr val="000000"/>
                </a:solidFill>
                <a:latin typeface="Arial"/>
                <a:cs typeface="Arial"/>
              </a:defRPr>
            </a:lvl1pPr>
          </a:lstStyle>
          <a:p>
            <a:pPr lvl="0"/>
            <a:r>
              <a:rPr lang="en-US" dirty="0" smtClean="0"/>
              <a:t>Presenter Title</a:t>
            </a:r>
            <a:endParaRPr lang="en-US" dirty="0"/>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9235" y="2780856"/>
            <a:ext cx="4792723" cy="228600"/>
          </a:xfrm>
          <a:prstGeom prst="rect">
            <a:avLst/>
          </a:prstGeom>
        </p:spPr>
      </p:pic>
    </p:spTree>
    <p:extLst>
      <p:ext uri="{BB962C8B-B14F-4D97-AF65-F5344CB8AC3E}">
        <p14:creationId xmlns:p14="http://schemas.microsoft.com/office/powerpoint/2010/main" val="303404946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Chapter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89" y="2871264"/>
            <a:ext cx="16255999" cy="3162300"/>
          </a:xfrm>
          <a:prstGeom prst="rect">
            <a:avLst/>
          </a:prstGeom>
          <a:gradFill flip="none" rotWithShape="1">
            <a:gsLst>
              <a:gs pos="70000">
                <a:schemeClr val="bg2">
                  <a:alpha val="88000"/>
                </a:schemeClr>
              </a:gs>
              <a:gs pos="100000">
                <a:schemeClr val="bg2">
                  <a:alpha val="50000"/>
                </a:schemeClr>
              </a:gs>
            </a:gsLst>
            <a:lin ang="0" scaled="1"/>
            <a:tileRect/>
          </a:gradFill>
        </p:spPr>
        <p:txBody>
          <a:bodyPr vert="horz" lIns="0" tIns="0" rIns="0" bIns="0" anchor="ctr" anchorCtr="0"/>
          <a:lstStyle>
            <a:lvl1pPr marL="822960" algn="l">
              <a:defRPr sz="6000" baseline="0">
                <a:solidFill>
                  <a:srgbClr val="0696D7"/>
                </a:solidFill>
                <a:latin typeface="Arial"/>
                <a:cs typeface="Arial"/>
              </a:defRPr>
            </a:lvl1pPr>
          </a:lstStyle>
          <a:p>
            <a:r>
              <a:rPr lang="en-US" dirty="0" smtClean="0"/>
              <a:t>Section/chapter title slide</a:t>
            </a:r>
            <a:endParaRPr lang="en-US" dirty="0"/>
          </a:p>
        </p:txBody>
      </p:sp>
      <p:sp>
        <p:nvSpPr>
          <p:cNvPr id="6" name="Text Placeholder 9"/>
          <p:cNvSpPr>
            <a:spLocks noGrp="1"/>
          </p:cNvSpPr>
          <p:nvPr>
            <p:ph type="body" sz="quarter" idx="11"/>
          </p:nvPr>
        </p:nvSpPr>
        <p:spPr>
          <a:xfrm>
            <a:off x="131709" y="8011208"/>
            <a:ext cx="15955485" cy="464783"/>
          </a:xfrm>
          <a:prstGeom prst="rect">
            <a:avLst/>
          </a:prstGeom>
        </p:spPr>
        <p:txBody>
          <a:bodyPr vert="horz" lIns="0" tIns="0" rIns="0" bIns="0" anchor="b" anchorCtr="0"/>
          <a:lstStyle>
            <a:lvl1pPr marL="0" indent="0">
              <a:buNone/>
              <a:defRPr lang="en-US" sz="1100" smtClean="0">
                <a:solidFill>
                  <a:schemeClr val="bg1"/>
                </a:solidFill>
                <a:latin typeface="Arial"/>
                <a:cs typeface="Arial"/>
              </a:defRPr>
            </a:lvl1pPr>
          </a:lstStyle>
          <a:p>
            <a:pPr lvl="0"/>
            <a:r>
              <a:rPr lang="en-US" dirty="0" smtClean="0"/>
              <a:t>Click to edit Master text styles</a:t>
            </a:r>
          </a:p>
        </p:txBody>
      </p:sp>
    </p:spTree>
    <p:extLst>
      <p:ext uri="{BB962C8B-B14F-4D97-AF65-F5344CB8AC3E}">
        <p14:creationId xmlns:p14="http://schemas.microsoft.com/office/powerpoint/2010/main" val="123832475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812880" y="1890186"/>
            <a:ext cx="14631908" cy="6356376"/>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0696D7"/>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089397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2 column)">
    <p:spTree>
      <p:nvGrpSpPr>
        <p:cNvPr id="1" name=""/>
        <p:cNvGrpSpPr/>
        <p:nvPr/>
      </p:nvGrpSpPr>
      <p:grpSpPr>
        <a:xfrm>
          <a:off x="0" y="0"/>
          <a:ext cx="0" cy="0"/>
          <a:chOff x="0" y="0"/>
          <a:chExt cx="0" cy="0"/>
        </a:xfrm>
      </p:grpSpPr>
      <p:sp>
        <p:nvSpPr>
          <p:cNvPr id="8"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0696D7"/>
                </a:solidFill>
                <a:latin typeface="Arial"/>
                <a:cs typeface="Arial"/>
              </a:defRPr>
            </a:lvl1pPr>
          </a:lstStyle>
          <a:p>
            <a:r>
              <a:rPr lang="en-US" dirty="0" smtClean="0"/>
              <a:t>Click to edit Master title style</a:t>
            </a:r>
            <a:endParaRPr lang="en-US" dirty="0"/>
          </a:p>
        </p:txBody>
      </p:sp>
      <p:sp>
        <p:nvSpPr>
          <p:cNvPr id="13"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2"/>
          <p:cNvSpPr>
            <a:spLocks noGrp="1"/>
          </p:cNvSpPr>
          <p:nvPr>
            <p:ph idx="18"/>
          </p:nvPr>
        </p:nvSpPr>
        <p:spPr>
          <a:xfrm>
            <a:off x="8261452" y="1890186"/>
            <a:ext cx="7183257" cy="6356375"/>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98238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eywor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0" y="0"/>
            <a:ext cx="16257588" cy="8246561"/>
          </a:xfrm>
          <a:prstGeom prst="rect">
            <a:avLst/>
          </a:prstGeom>
        </p:spPr>
        <p:txBody>
          <a:bodyPr lIns="0" tIns="0" rIns="0" bIns="0" anchor="ctr" anchorCtr="1">
            <a:normAutofit/>
          </a:bodyPr>
          <a:lstStyle>
            <a:lvl1pPr marL="0" indent="0" algn="ctr">
              <a:spcBef>
                <a:spcPts val="0"/>
              </a:spcBef>
              <a:buNone/>
              <a:defRPr sz="14000" b="1" i="0">
                <a:solidFill>
                  <a:srgbClr val="0696D7"/>
                </a:solidFill>
                <a:latin typeface="Arial"/>
                <a:cs typeface="Arial"/>
              </a:defRPr>
            </a:lvl1pPr>
          </a:lstStyle>
          <a:p>
            <a:pPr lvl="0"/>
            <a:r>
              <a:rPr lang="en-US" dirty="0" smtClean="0"/>
              <a:t>Keyword</a:t>
            </a:r>
          </a:p>
        </p:txBody>
      </p:sp>
    </p:spTree>
    <p:extLst>
      <p:ext uri="{BB962C8B-B14F-4D97-AF65-F5344CB8AC3E}">
        <p14:creationId xmlns:p14="http://schemas.microsoft.com/office/powerpoint/2010/main" val="465741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Text and Images">
    <p:spTree>
      <p:nvGrpSpPr>
        <p:cNvPr id="1" name=""/>
        <p:cNvGrpSpPr/>
        <p:nvPr/>
      </p:nvGrpSpPr>
      <p:grpSpPr>
        <a:xfrm>
          <a:off x="0" y="0"/>
          <a:ext cx="0" cy="0"/>
          <a:chOff x="0" y="0"/>
          <a:chExt cx="0" cy="0"/>
        </a:xfrm>
      </p:grpSpPr>
      <p:sp>
        <p:nvSpPr>
          <p:cNvPr id="9" name="Picture Placeholder 6"/>
          <p:cNvSpPr>
            <a:spLocks noGrp="1"/>
          </p:cNvSpPr>
          <p:nvPr>
            <p:ph type="pic" sz="quarter" idx="13"/>
          </p:nvPr>
        </p:nvSpPr>
        <p:spPr>
          <a:xfrm>
            <a:off x="8261373" y="1890186"/>
            <a:ext cx="7183336" cy="2880986"/>
          </a:xfrm>
          <a:prstGeom prst="rect">
            <a:avLst/>
          </a:prstGeom>
        </p:spPr>
        <p:txBody>
          <a:bodyPr vert="horz"/>
          <a:lstStyle>
            <a:lvl1pPr marL="0" indent="0">
              <a:buClr>
                <a:schemeClr val="accent4"/>
              </a:buClr>
              <a:buNone/>
              <a:defRPr>
                <a:latin typeface="Arial"/>
                <a:cs typeface="Arial"/>
              </a:defRPr>
            </a:lvl1pPr>
          </a:lstStyle>
          <a:p>
            <a:endParaRPr lang="en-US" dirty="0"/>
          </a:p>
        </p:txBody>
      </p:sp>
      <p:sp>
        <p:nvSpPr>
          <p:cNvPr id="1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0696D7"/>
                </a:solidFill>
                <a:latin typeface="Arial"/>
                <a:cs typeface="Arial"/>
              </a:defRPr>
            </a:lvl1pPr>
          </a:lstStyle>
          <a:p>
            <a:r>
              <a:rPr lang="en-US" dirty="0" smtClean="0"/>
              <a:t>Click to edit Master title style</a:t>
            </a:r>
            <a:endParaRPr lang="en-US" dirty="0"/>
          </a:p>
        </p:txBody>
      </p:sp>
      <p:sp>
        <p:nvSpPr>
          <p:cNvPr id="17" name="Text Placeholder 16"/>
          <p:cNvSpPr>
            <a:spLocks noGrp="1"/>
          </p:cNvSpPr>
          <p:nvPr>
            <p:ph type="body" sz="quarter" idx="14" hasCustomPrompt="1"/>
          </p:nvPr>
        </p:nvSpPr>
        <p:spPr>
          <a:xfrm>
            <a:off x="8261373" y="4771172"/>
            <a:ext cx="7183336" cy="230952"/>
          </a:xfrm>
          <a:prstGeom prst="rect">
            <a:avLst/>
          </a:prstGeom>
        </p:spPr>
        <p:txBody>
          <a:bodyPr vert="horz" lIns="0" tIns="0" rIns="0" bIns="0"/>
          <a:lstStyle>
            <a:lvl1pPr marL="0" indent="0">
              <a:buNone/>
              <a:defRPr sz="1100" baseline="0">
                <a:solidFill>
                  <a:srgbClr val="595959"/>
                </a:solidFill>
                <a:latin typeface="Arial"/>
                <a:cs typeface="Arial"/>
              </a:defRPr>
            </a:lvl1pPr>
          </a:lstStyle>
          <a:p>
            <a:pPr lvl="0"/>
            <a:r>
              <a:rPr lang="en-US" dirty="0" smtClean="0"/>
              <a:t>Image credit line goes here</a:t>
            </a:r>
            <a:endParaRPr lang="en-US" dirty="0"/>
          </a:p>
        </p:txBody>
      </p:sp>
      <p:sp>
        <p:nvSpPr>
          <p:cNvPr id="12"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Picture Placeholder 6"/>
          <p:cNvSpPr>
            <a:spLocks noGrp="1"/>
          </p:cNvSpPr>
          <p:nvPr>
            <p:ph type="pic" sz="quarter" idx="18"/>
          </p:nvPr>
        </p:nvSpPr>
        <p:spPr>
          <a:xfrm>
            <a:off x="8261373" y="5136888"/>
            <a:ext cx="7183336" cy="2880986"/>
          </a:xfrm>
          <a:prstGeom prst="rect">
            <a:avLst/>
          </a:prstGeom>
        </p:spPr>
        <p:txBody>
          <a:bodyPr vert="horz"/>
          <a:lstStyle>
            <a:lvl1pPr marL="0" indent="0">
              <a:buClr>
                <a:schemeClr val="accent4"/>
              </a:buClr>
              <a:buNone/>
              <a:defRPr>
                <a:latin typeface="Arial"/>
                <a:cs typeface="Arial"/>
              </a:defRPr>
            </a:lvl1pPr>
          </a:lstStyle>
          <a:p>
            <a:endParaRPr lang="en-US" dirty="0"/>
          </a:p>
        </p:txBody>
      </p:sp>
      <p:sp>
        <p:nvSpPr>
          <p:cNvPr id="14" name="Text Placeholder 16"/>
          <p:cNvSpPr>
            <a:spLocks noGrp="1"/>
          </p:cNvSpPr>
          <p:nvPr>
            <p:ph type="body" sz="quarter" idx="19" hasCustomPrompt="1"/>
          </p:nvPr>
        </p:nvSpPr>
        <p:spPr>
          <a:xfrm>
            <a:off x="8261373" y="8017874"/>
            <a:ext cx="7183336" cy="230952"/>
          </a:xfrm>
          <a:prstGeom prst="rect">
            <a:avLst/>
          </a:prstGeom>
        </p:spPr>
        <p:txBody>
          <a:bodyPr vert="horz" lIns="0" tIns="0" rIns="0" bIns="0"/>
          <a:lstStyle>
            <a:lvl1pPr marL="0" indent="0">
              <a:buNone/>
              <a:defRPr sz="1100" baseline="0">
                <a:solidFill>
                  <a:srgbClr val="595959"/>
                </a:solidFill>
                <a:latin typeface="Arial"/>
                <a:cs typeface="Arial"/>
              </a:defRPr>
            </a:lvl1pPr>
          </a:lstStyle>
          <a:p>
            <a:pPr lvl="0"/>
            <a:r>
              <a:rPr lang="en-US" dirty="0" smtClean="0"/>
              <a:t>Image credit line goes here</a:t>
            </a:r>
            <a:endParaRPr lang="en-US" dirty="0"/>
          </a:p>
        </p:txBody>
      </p:sp>
    </p:spTree>
    <p:extLst>
      <p:ext uri="{BB962C8B-B14F-4D97-AF65-F5344CB8AC3E}">
        <p14:creationId xmlns:p14="http://schemas.microsoft.com/office/powerpoint/2010/main" val="4249235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6951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2.xml"/><Relationship Id="rId1" Type="http://schemas.openxmlformats.org/officeDocument/2006/relationships/slideLayout" Target="../slideLayouts/slideLayout7.xml"/><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6"/>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177800" y="8786813"/>
            <a:ext cx="3414459" cy="155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4576256" y="8746599"/>
            <a:ext cx="1536195" cy="256032"/>
          </a:xfrm>
          <a:prstGeom prst="rect">
            <a:avLst/>
          </a:prstGeom>
        </p:spPr>
      </p:pic>
    </p:spTree>
    <p:extLst>
      <p:ext uri="{BB962C8B-B14F-4D97-AF65-F5344CB8AC3E}">
        <p14:creationId xmlns:p14="http://schemas.microsoft.com/office/powerpoint/2010/main" val="4205124512"/>
      </p:ext>
    </p:extLst>
  </p:cSld>
  <p:clrMap bg1="lt1" tx1="dk1" bg2="lt2" tx2="dk2" accent1="accent1" accent2="accent2" accent3="accent3" accent4="accent4" accent5="accent5" accent6="accent6" hlink="hlink" folHlink="folHlink"/>
  <p:sldLayoutIdLst>
    <p:sldLayoutId id="2147483666" r:id="rId1"/>
    <p:sldLayoutId id="2147483665" r:id="rId2"/>
    <p:sldLayoutId id="2147483664" r:id="rId3"/>
    <p:sldLayoutId id="2147483653" r:id="rId4"/>
    <p:sldLayoutId id="2147483649" r:id="rId5"/>
    <p:sldLayoutId id="2147483662" r:id="rId6"/>
  </p:sldLayoutIdLst>
  <p:timing>
    <p:tnLst>
      <p:par>
        <p:cTn id="1" dur="indefinite" restart="never" nodeType="tmRoot"/>
      </p:par>
    </p:tnLst>
  </p:timing>
  <p:hf sldNum="0" hdr="0" dt="0"/>
  <p:txStyles>
    <p:titleStyle>
      <a:lvl1pPr algn="l" defTabSz="812810" rtl="0" eaLnBrk="1" latinLnBrk="0" hangingPunct="1">
        <a:spcBef>
          <a:spcPct val="0"/>
        </a:spcBef>
        <a:buNone/>
        <a:defRPr sz="4500" b="1" i="0" kern="1200" baseline="0">
          <a:solidFill>
            <a:srgbClr val="1B58A8"/>
          </a:solidFill>
          <a:latin typeface="Frutiger Next LT W1G"/>
          <a:ea typeface="+mj-ea"/>
          <a:cs typeface="Frutiger Next LT W1G"/>
        </a:defRPr>
      </a:lvl1pPr>
    </p:titleStyle>
    <p:body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Text Placeholder 2"/>
          <p:cNvSpPr txBox="1">
            <a:spLocks/>
          </p:cNvSpPr>
          <p:nvPr userDrawn="1"/>
        </p:nvSpPr>
        <p:spPr>
          <a:xfrm>
            <a:off x="194394" y="8063860"/>
            <a:ext cx="15866819" cy="937312"/>
          </a:xfrm>
          <a:prstGeom prst="rect">
            <a:avLst/>
          </a:prstGeom>
        </p:spPr>
        <p:txBody>
          <a:bodyPr lIns="0" tIns="0" rIns="0" bIns="0" anchor="b"/>
          <a:lstStyle>
            <a:lvl1pPr marL="0" indent="0" algn="l" defTabSz="457200" rtl="0" eaLnBrk="1" latinLnBrk="0" hangingPunct="1">
              <a:spcBef>
                <a:spcPct val="20000"/>
              </a:spcBef>
              <a:buFont typeface="Arial"/>
              <a:buNone/>
              <a:defRPr sz="1100" kern="0" spc="-10">
                <a:solidFill>
                  <a:srgbClr val="595959"/>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defRPr/>
            </a:pPr>
            <a:r>
              <a:rPr lang="en-US" dirty="0" smtClean="0">
                <a:latin typeface="Arial"/>
                <a:cs typeface="Arial"/>
              </a:rPr>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 </a:t>
            </a:r>
            <a:r>
              <a:rPr lang="en-US" dirty="0" smtClean="0">
                <a:solidFill>
                  <a:schemeClr val="tx1">
                    <a:lumMod val="65000"/>
                    <a:lumOff val="35000"/>
                  </a:schemeClr>
                </a:solidFill>
                <a:latin typeface="Arial"/>
                <a:cs typeface="Arial"/>
              </a:rPr>
              <a:t>© 2014 Autodesk, Inc. All rights reserved.</a:t>
            </a:r>
          </a:p>
        </p:txBody>
      </p:sp>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02000" y="3525026"/>
            <a:ext cx="9610344" cy="1643874"/>
          </a:xfrm>
          <a:prstGeom prst="rect">
            <a:avLst/>
          </a:prstGeom>
        </p:spPr>
      </p:pic>
    </p:spTree>
    <p:extLst>
      <p:ext uri="{BB962C8B-B14F-4D97-AF65-F5344CB8AC3E}">
        <p14:creationId xmlns:p14="http://schemas.microsoft.com/office/powerpoint/2010/main" val="2150500585"/>
      </p:ext>
    </p:extLst>
  </p:cSld>
  <p:clrMap bg1="lt1" tx1="dk1" bg2="lt2" tx2="dk2" accent1="accent1" accent2="accent2" accent3="accent3" accent4="accent4" accent5="accent5" accent6="accent6" hlink="hlink" folHlink="folHlink"/>
  <p:sldLayoutIdLst>
    <p:sldLayoutId id="2147483668" r:id="rId1"/>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0.emf"/><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22.emf"/></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3.emf"/><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5.emf"/><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6.jpe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1.emf"/><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7.emf"/><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8.jpe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9.jpe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2.emf"/><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3.emf"/><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4.emf"/><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6.emf"/><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Supersize Node.js –</a:t>
            </a:r>
          </a:p>
          <a:p>
            <a:r>
              <a:rPr lang="en-US" dirty="0" smtClean="0"/>
              <a:t>M&amp;E Cloud Service Journey</a:t>
            </a:r>
            <a:endParaRPr lang="en-US" dirty="0"/>
          </a:p>
        </p:txBody>
      </p:sp>
      <p:sp>
        <p:nvSpPr>
          <p:cNvPr id="3" name="Text Placeholder 2"/>
          <p:cNvSpPr>
            <a:spLocks noGrp="1"/>
          </p:cNvSpPr>
          <p:nvPr>
            <p:ph type="body" sz="quarter" idx="12"/>
          </p:nvPr>
        </p:nvSpPr>
        <p:spPr/>
        <p:txBody>
          <a:bodyPr/>
          <a:lstStyle/>
          <a:p>
            <a:r>
              <a:rPr lang="en-US" dirty="0" smtClean="0"/>
              <a:t>Guillaume Brossard</a:t>
            </a:r>
            <a:endParaRPr lang="en-US" dirty="0"/>
          </a:p>
        </p:txBody>
      </p:sp>
      <p:sp>
        <p:nvSpPr>
          <p:cNvPr id="4" name="Text Placeholder 3"/>
          <p:cNvSpPr>
            <a:spLocks noGrp="1"/>
          </p:cNvSpPr>
          <p:nvPr>
            <p:ph type="body" sz="quarter" idx="13"/>
          </p:nvPr>
        </p:nvSpPr>
        <p:spPr/>
        <p:txBody>
          <a:bodyPr/>
          <a:lstStyle/>
          <a:p>
            <a:r>
              <a:rPr lang="en-US" dirty="0" smtClean="0"/>
              <a:t>Sr. Engineer – M&amp;E Cloud Services</a:t>
            </a:r>
            <a:endParaRPr lang="en-US" dirty="0"/>
          </a:p>
        </p:txBody>
      </p:sp>
      <p:sp>
        <p:nvSpPr>
          <p:cNvPr id="5" name="Text Placeholder 2"/>
          <p:cNvSpPr txBox="1">
            <a:spLocks/>
          </p:cNvSpPr>
          <p:nvPr/>
        </p:nvSpPr>
        <p:spPr>
          <a:xfrm>
            <a:off x="6351200" y="5165620"/>
            <a:ext cx="9596237" cy="516340"/>
          </a:xfrm>
          <a:prstGeom prst="rect">
            <a:avLst/>
          </a:prstGeom>
        </p:spPr>
        <p:txBody>
          <a:bodyPr lIns="0" tIns="0" rIns="0" bIns="0">
            <a:noAutofit/>
          </a:bodyPr>
          <a:lstStyle>
            <a:lvl1pPr marL="0" indent="0" algn="l" defTabSz="812810" rtl="0" eaLnBrk="1" latinLnBrk="0" hangingPunct="1">
              <a:spcBef>
                <a:spcPts val="0"/>
              </a:spcBef>
              <a:buFont typeface="Wingdings" charset="2"/>
              <a:buNone/>
              <a:defRPr sz="3200" b="0" i="0" kern="1200" baseline="0">
                <a:solidFill>
                  <a:srgbClr val="000000"/>
                </a:solidFill>
                <a:latin typeface="Arial"/>
                <a:ea typeface="+mn-ea"/>
                <a:cs typeface="Arial"/>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r>
              <a:rPr lang="en-US" dirty="0" smtClean="0"/>
              <a:t>David Richer</a:t>
            </a:r>
            <a:endParaRPr lang="en-US" dirty="0"/>
          </a:p>
        </p:txBody>
      </p:sp>
      <p:sp>
        <p:nvSpPr>
          <p:cNvPr id="6" name="Text Placeholder 3"/>
          <p:cNvSpPr txBox="1">
            <a:spLocks/>
          </p:cNvSpPr>
          <p:nvPr/>
        </p:nvSpPr>
        <p:spPr>
          <a:xfrm>
            <a:off x="6351195" y="5670378"/>
            <a:ext cx="9596241" cy="420285"/>
          </a:xfrm>
          <a:prstGeom prst="rect">
            <a:avLst/>
          </a:prstGeom>
        </p:spPr>
        <p:txBody>
          <a:bodyPr lIns="0" tIns="0" rIns="0" bIns="0">
            <a:noAutofit/>
          </a:bodyPr>
          <a:lstStyle>
            <a:lvl1pPr marL="0" indent="0" algn="l" defTabSz="812810" rtl="0" eaLnBrk="1" latinLnBrk="0" hangingPunct="1">
              <a:spcBef>
                <a:spcPts val="0"/>
              </a:spcBef>
              <a:buFont typeface="Wingdings" charset="2"/>
              <a:buNone/>
              <a:defRPr sz="2400" b="0" i="0" kern="1200" baseline="0">
                <a:solidFill>
                  <a:srgbClr val="000000"/>
                </a:solidFill>
                <a:latin typeface="Arial"/>
                <a:ea typeface="+mn-ea"/>
                <a:cs typeface="Arial"/>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r>
              <a:rPr lang="en-US" smtClean="0"/>
              <a:t>Sr. Engineer – M&amp;E Cloud Services</a:t>
            </a:r>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6209" y="2644275"/>
            <a:ext cx="2973002" cy="3039704"/>
          </a:xfrm>
          <a:prstGeom prst="rect">
            <a:avLst/>
          </a:prstGeom>
        </p:spPr>
      </p:pic>
    </p:spTree>
    <p:extLst>
      <p:ext uri="{BB962C8B-B14F-4D97-AF65-F5344CB8AC3E}">
        <p14:creationId xmlns:p14="http://schemas.microsoft.com/office/powerpoint/2010/main" val="23808898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Provisioning</a:t>
            </a:r>
            <a:endParaRPr lang="en-US" dirty="0"/>
          </a:p>
        </p:txBody>
      </p:sp>
      <p:pic>
        <p:nvPicPr>
          <p:cNvPr id="11" name="Picture 4" descr="C:\github\guillaume-brossard-adsk\tech-summit\2014\supersize-nodejs\deplo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3990" y="967422"/>
            <a:ext cx="8599197" cy="714658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2"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7841049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JSON file</a:t>
            </a:r>
          </a:p>
          <a:p>
            <a:endParaRPr lang="en-US" dirty="0"/>
          </a:p>
          <a:p>
            <a:r>
              <a:rPr lang="en-US" dirty="0" smtClean="0"/>
              <a:t>Template generation</a:t>
            </a:r>
          </a:p>
          <a:p>
            <a:endParaRPr lang="en-US" dirty="0"/>
          </a:p>
          <a:p>
            <a:r>
              <a:rPr lang="en-US" dirty="0" smtClean="0"/>
              <a:t>Create and </a:t>
            </a:r>
            <a:r>
              <a:rPr lang="en-US" dirty="0"/>
              <a:t>d</a:t>
            </a:r>
            <a:r>
              <a:rPr lang="en-US" dirty="0" smtClean="0"/>
              <a:t>elete stack</a:t>
            </a:r>
          </a:p>
          <a:p>
            <a:endParaRPr lang="en-US" dirty="0"/>
          </a:p>
          <a:p>
            <a:r>
              <a:rPr lang="en-US" dirty="0" smtClean="0"/>
              <a:t>Update existing stack</a:t>
            </a:r>
            <a:endParaRPr lang="en-US" dirty="0"/>
          </a:p>
        </p:txBody>
      </p:sp>
      <p:sp>
        <p:nvSpPr>
          <p:cNvPr id="3" name="Title 2"/>
          <p:cNvSpPr>
            <a:spLocks noGrp="1"/>
          </p:cNvSpPr>
          <p:nvPr>
            <p:ph type="title"/>
          </p:nvPr>
        </p:nvSpPr>
        <p:spPr/>
        <p:txBody>
          <a:bodyPr/>
          <a:lstStyle/>
          <a:p>
            <a:r>
              <a:rPr lang="en-US" dirty="0"/>
              <a:t>Cloud Formation</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2010430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Roles and Chef</a:t>
            </a:r>
          </a:p>
          <a:p>
            <a:endParaRPr lang="en-US" dirty="0"/>
          </a:p>
          <a:p>
            <a:r>
              <a:rPr lang="en-US" dirty="0" smtClean="0"/>
              <a:t>Upstart</a:t>
            </a:r>
          </a:p>
          <a:p>
            <a:endParaRPr lang="en-US" dirty="0"/>
          </a:p>
          <a:p>
            <a:r>
              <a:rPr lang="en-US" dirty="0" smtClean="0"/>
              <a:t>Vagrant</a:t>
            </a:r>
            <a:endParaRPr lang="en-US" dirty="0"/>
          </a:p>
        </p:txBody>
      </p:sp>
      <p:sp>
        <p:nvSpPr>
          <p:cNvPr id="3" name="Title 2"/>
          <p:cNvSpPr>
            <a:spLocks noGrp="1"/>
          </p:cNvSpPr>
          <p:nvPr>
            <p:ph type="title"/>
          </p:nvPr>
        </p:nvSpPr>
        <p:spPr/>
        <p:txBody>
          <a:bodyPr/>
          <a:lstStyle/>
          <a:p>
            <a:r>
              <a:rPr lang="en-US" dirty="0"/>
              <a:t>Provisioning</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0" name="Picture 2" descr="C:\projects\p42git\tech-summit\2014\supersize-nodejs\logo-chef.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2352" y="1390729"/>
            <a:ext cx="1905000" cy="14763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projects\p42git\tech-summit\2014\supersize-nodejs\logo_vagran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72352" y="4480508"/>
            <a:ext cx="3948451" cy="1084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7209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Provisioning - Chronology</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7962" y="1657901"/>
            <a:ext cx="10579230" cy="659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17902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Provisioning - </a:t>
            </a:r>
            <a:r>
              <a:rPr lang="en-US" dirty="0" err="1" smtClean="0"/>
              <a:t>MongoDB</a:t>
            </a:r>
            <a:endParaRPr lang="en-US" dirty="0"/>
          </a:p>
        </p:txBody>
      </p:sp>
      <p:pic>
        <p:nvPicPr>
          <p:cNvPr id="12"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7" name="Picture 2" descr="C:\github\guillaume-brossard-adsk\tech-summit\2014\supersize-nodejs\deploy-mon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3989" y="967422"/>
            <a:ext cx="8599197" cy="7146584"/>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2359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err="1" smtClean="0"/>
              <a:t>MongoDB</a:t>
            </a:r>
            <a:r>
              <a:rPr lang="en-US" dirty="0" smtClean="0"/>
              <a:t> – Replica Set</a:t>
            </a:r>
            <a:endParaRPr lang="en-US" dirty="0"/>
          </a:p>
        </p:txBody>
      </p:sp>
      <p:pic>
        <p:nvPicPr>
          <p:cNvPr id="12"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9873" y="1890185"/>
            <a:ext cx="12181821" cy="6237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51658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err="1" smtClean="0"/>
              <a:t>MongoDB</a:t>
            </a:r>
            <a:r>
              <a:rPr lang="en-US" dirty="0" smtClean="0"/>
              <a:t> – Chronology</a:t>
            </a:r>
            <a:endParaRPr lang="en-US" dirty="0"/>
          </a:p>
        </p:txBody>
      </p:sp>
      <p:pic>
        <p:nvPicPr>
          <p:cNvPr id="12"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3826" y="1192601"/>
            <a:ext cx="10420540" cy="6924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37282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From Development to Production</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4100" name="Picture 4" descr="C:\github\guillaume-brossard-adsk\tech-summit\2014\supersize-nodejs\git-flo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5327" y="1890186"/>
            <a:ext cx="8105467" cy="5016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55154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Stack Family</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3839" y="1890186"/>
            <a:ext cx="7453341" cy="6432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66287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Sys Admin Portal</a:t>
            </a:r>
          </a:p>
          <a:p>
            <a:pPr lvl="1"/>
            <a:r>
              <a:rPr lang="en-US" dirty="0" smtClean="0"/>
              <a:t>Monitor Page</a:t>
            </a:r>
          </a:p>
          <a:p>
            <a:pPr lvl="1"/>
            <a:r>
              <a:rPr lang="en-US" dirty="0" smtClean="0"/>
              <a:t>Logs</a:t>
            </a:r>
          </a:p>
          <a:p>
            <a:pPr lvl="1"/>
            <a:r>
              <a:rPr lang="en-US" dirty="0" smtClean="0"/>
              <a:t>Tracing</a:t>
            </a:r>
            <a:endParaRPr lang="en-US" dirty="0"/>
          </a:p>
        </p:txBody>
      </p:sp>
      <p:sp>
        <p:nvSpPr>
          <p:cNvPr id="3" name="Title 2"/>
          <p:cNvSpPr>
            <a:spLocks noGrp="1"/>
          </p:cNvSpPr>
          <p:nvPr>
            <p:ph type="title"/>
          </p:nvPr>
        </p:nvSpPr>
        <p:spPr/>
        <p:txBody>
          <a:bodyPr/>
          <a:lstStyle/>
          <a:p>
            <a:r>
              <a:rPr lang="en-US" dirty="0"/>
              <a:t> Stack Monitoring</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6" name="Picture 2" descr="C:\projects\p42git\tech-summit\2014\supersize-nodejs\Monitor Pag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2891" y="1268815"/>
            <a:ext cx="5450758" cy="6743127"/>
          </a:xfrm>
          <a:prstGeom prst="rect">
            <a:avLst/>
          </a:prstGeom>
          <a:noFill/>
          <a:effectLst>
            <a:outerShdw blurRad="50800" dist="50800" dir="5400000" algn="ctr" rotWithShape="0">
              <a:schemeClr val="tx1"/>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2607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Open the Cloud to Artists and Managers</a:t>
            </a:r>
          </a:p>
          <a:p>
            <a:r>
              <a:rPr lang="en-US" dirty="0" smtClean="0"/>
              <a:t>Multi-segment team, using a Core Services stack</a:t>
            </a:r>
            <a:endParaRPr lang="en-US" dirty="0"/>
          </a:p>
        </p:txBody>
      </p:sp>
      <p:sp>
        <p:nvSpPr>
          <p:cNvPr id="3" name="Title 2"/>
          <p:cNvSpPr>
            <a:spLocks noGrp="1"/>
          </p:cNvSpPr>
          <p:nvPr>
            <p:ph type="title"/>
          </p:nvPr>
        </p:nvSpPr>
        <p:spPr/>
        <p:txBody>
          <a:bodyPr/>
          <a:lstStyle/>
          <a:p>
            <a:r>
              <a:rPr lang="en-US" dirty="0" smtClean="0"/>
              <a:t>M&amp;E Cloud Services - Context</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5000" y="3661478"/>
            <a:ext cx="7367588" cy="474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50097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 </a:t>
            </a:r>
            <a:r>
              <a:rPr lang="en-US" dirty="0" smtClean="0"/>
              <a:t>Logs Architecture</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6700" y="2436813"/>
            <a:ext cx="10645775" cy="427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09314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 </a:t>
            </a:r>
            <a:r>
              <a:rPr lang="en-US" dirty="0" smtClean="0"/>
              <a:t>Logs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3075" name="Picture 3" descr="C:\projects\p42git\tech-summit\2014\supersize-nodejs\logs_screenshot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5952" y="1495476"/>
            <a:ext cx="10115550" cy="5927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7102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Tracing</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4098" name="Picture 2" descr="C:\projects\p42git\tech-summit\2014\supersize-nodejs\tracing_screensho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3989" y="2463449"/>
            <a:ext cx="14820900" cy="3724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192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Access the stack using </a:t>
            </a:r>
            <a:r>
              <a:rPr lang="en-US" dirty="0" err="1" smtClean="0"/>
              <a:t>ssh</a:t>
            </a:r>
            <a:endParaRPr lang="en-US" dirty="0" smtClean="0"/>
          </a:p>
          <a:p>
            <a:endParaRPr lang="en-US" dirty="0"/>
          </a:p>
          <a:p>
            <a:r>
              <a:rPr lang="en-US" dirty="0" smtClean="0"/>
              <a:t>Scripts</a:t>
            </a:r>
          </a:p>
          <a:p>
            <a:pPr lvl="1"/>
            <a:r>
              <a:rPr lang="en-US" dirty="0" smtClean="0"/>
              <a:t>Tunnel to any instance</a:t>
            </a:r>
          </a:p>
          <a:p>
            <a:pPr lvl="1"/>
            <a:r>
              <a:rPr lang="en-US" dirty="0" smtClean="0"/>
              <a:t>Tunnel to </a:t>
            </a:r>
            <a:r>
              <a:rPr lang="en-US" dirty="0" err="1" smtClean="0"/>
              <a:t>MongoDB</a:t>
            </a:r>
            <a:r>
              <a:rPr lang="en-US" dirty="0" smtClean="0"/>
              <a:t> using </a:t>
            </a:r>
            <a:r>
              <a:rPr lang="en-US" dirty="0" err="1" smtClean="0"/>
              <a:t>RoboMongo</a:t>
            </a:r>
            <a:endParaRPr lang="en-US" dirty="0" smtClean="0"/>
          </a:p>
          <a:p>
            <a:pPr lvl="1"/>
            <a:r>
              <a:rPr lang="en-US" dirty="0" smtClean="0"/>
              <a:t>Node.js remote debugging</a:t>
            </a:r>
            <a:endParaRPr lang="en-US" dirty="0"/>
          </a:p>
        </p:txBody>
      </p:sp>
      <p:sp>
        <p:nvSpPr>
          <p:cNvPr id="3" name="Title 2"/>
          <p:cNvSpPr>
            <a:spLocks noGrp="1"/>
          </p:cNvSpPr>
          <p:nvPr>
            <p:ph type="title"/>
          </p:nvPr>
        </p:nvSpPr>
        <p:spPr/>
        <p:txBody>
          <a:bodyPr/>
          <a:lstStyle/>
          <a:p>
            <a:r>
              <a:rPr lang="en-US" dirty="0"/>
              <a:t>Stack Diagnostic and Debugging</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2903899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Shared Configuration (</a:t>
            </a:r>
            <a:r>
              <a:rPr lang="en-US" dirty="0" err="1" smtClean="0"/>
              <a:t>nconf</a:t>
            </a:r>
            <a:r>
              <a:rPr lang="en-US" dirty="0" smtClean="0"/>
              <a:t>)</a:t>
            </a:r>
          </a:p>
          <a:p>
            <a:endParaRPr lang="en-US" dirty="0"/>
          </a:p>
          <a:p>
            <a:r>
              <a:rPr lang="en-US" dirty="0" smtClean="0"/>
              <a:t>Deployment from day 1</a:t>
            </a:r>
          </a:p>
          <a:p>
            <a:endParaRPr lang="en-US" dirty="0"/>
          </a:p>
          <a:p>
            <a:r>
              <a:rPr lang="en-US" dirty="0" smtClean="0"/>
              <a:t>Investment in development/deployment tools</a:t>
            </a:r>
          </a:p>
          <a:p>
            <a:endParaRPr lang="en-US" dirty="0"/>
          </a:p>
          <a:p>
            <a:r>
              <a:rPr lang="en-US" dirty="0" smtClean="0"/>
              <a:t>“Local” Deployment</a:t>
            </a:r>
          </a:p>
        </p:txBody>
      </p:sp>
      <p:sp>
        <p:nvSpPr>
          <p:cNvPr id="3" name="Title 2"/>
          <p:cNvSpPr>
            <a:spLocks noGrp="1"/>
          </p:cNvSpPr>
          <p:nvPr>
            <p:ph type="title"/>
          </p:nvPr>
        </p:nvSpPr>
        <p:spPr/>
        <p:txBody>
          <a:bodyPr/>
          <a:lstStyle/>
          <a:p>
            <a:r>
              <a:rPr lang="en-US" dirty="0" smtClean="0"/>
              <a:t>Lessons Learned</a:t>
            </a:r>
            <a:br>
              <a:rPr lang="en-US" dirty="0" smtClean="0"/>
            </a:br>
            <a:r>
              <a:rPr lang="en-US" dirty="0" smtClean="0"/>
              <a:t>The Good Parts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31282910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Chef Server</a:t>
            </a:r>
          </a:p>
          <a:p>
            <a:endParaRPr lang="en-US" dirty="0"/>
          </a:p>
          <a:p>
            <a:r>
              <a:rPr lang="en-US" dirty="0" smtClean="0"/>
              <a:t>Cloud Formation Abstraction</a:t>
            </a:r>
          </a:p>
          <a:p>
            <a:endParaRPr lang="en-US" dirty="0"/>
          </a:p>
          <a:p>
            <a:r>
              <a:rPr lang="en-US" dirty="0" err="1" smtClean="0"/>
              <a:t>Npm</a:t>
            </a:r>
            <a:r>
              <a:rPr lang="en-US" dirty="0" smtClean="0"/>
              <a:t> registry</a:t>
            </a:r>
            <a:endParaRPr lang="en-US" dirty="0"/>
          </a:p>
        </p:txBody>
      </p:sp>
      <p:sp>
        <p:nvSpPr>
          <p:cNvPr id="3" name="Title 2"/>
          <p:cNvSpPr>
            <a:spLocks noGrp="1"/>
          </p:cNvSpPr>
          <p:nvPr>
            <p:ph type="title"/>
          </p:nvPr>
        </p:nvSpPr>
        <p:spPr/>
        <p:txBody>
          <a:bodyPr/>
          <a:lstStyle/>
          <a:p>
            <a:r>
              <a:rPr lang="en-US" dirty="0" smtClean="0"/>
              <a:t>Lessons Learned</a:t>
            </a:r>
            <a:br>
              <a:rPr lang="en-US" dirty="0" smtClean="0"/>
            </a:br>
            <a:r>
              <a:rPr lang="en-US" dirty="0" smtClean="0"/>
              <a:t>The Bad Parts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18703911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953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Easy deployment</a:t>
            </a:r>
          </a:p>
          <a:p>
            <a:endParaRPr lang="en-US" dirty="0" smtClean="0"/>
          </a:p>
          <a:p>
            <a:r>
              <a:rPr lang="en-US" dirty="0" smtClean="0"/>
              <a:t>Deployment as code</a:t>
            </a:r>
          </a:p>
          <a:p>
            <a:endParaRPr lang="en-US" dirty="0" smtClean="0"/>
          </a:p>
          <a:p>
            <a:r>
              <a:rPr lang="en-US" dirty="0" smtClean="0"/>
              <a:t>Small pieces to build something big</a:t>
            </a:r>
          </a:p>
          <a:p>
            <a:endParaRPr lang="en-US" dirty="0" smtClean="0"/>
          </a:p>
          <a:p>
            <a:r>
              <a:rPr lang="en-US" dirty="0" smtClean="0"/>
              <a:t>“Developer-centric” environment</a:t>
            </a:r>
          </a:p>
          <a:p>
            <a:endParaRPr lang="en-US" dirty="0" smtClean="0"/>
          </a:p>
          <a:p>
            <a:r>
              <a:rPr lang="en-US" dirty="0" smtClean="0"/>
              <a:t>Development to be deployment agnostic</a:t>
            </a:r>
            <a:endParaRPr lang="en-US" dirty="0"/>
          </a:p>
        </p:txBody>
      </p:sp>
      <p:sp>
        <p:nvSpPr>
          <p:cNvPr id="3" name="Title 2"/>
          <p:cNvSpPr>
            <a:spLocks noGrp="1"/>
          </p:cNvSpPr>
          <p:nvPr>
            <p:ph type="title"/>
          </p:nvPr>
        </p:nvSpPr>
        <p:spPr/>
        <p:txBody>
          <a:bodyPr/>
          <a:lstStyle/>
          <a:p>
            <a:r>
              <a:rPr lang="en-US" dirty="0" smtClean="0"/>
              <a:t>Deployment Goals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19318717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Architecture Oversight</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3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1677" y="3853646"/>
            <a:ext cx="6853237" cy="2236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6704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Architecture</a:t>
            </a:r>
            <a:br>
              <a:rPr lang="en-US" dirty="0" smtClean="0"/>
            </a:br>
            <a:r>
              <a:rPr lang="en-US" dirty="0" smtClean="0"/>
              <a:t>How Node.js Tinted the Architecture</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4756" y="1890186"/>
            <a:ext cx="10695689" cy="6113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62868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Architecture</a:t>
            </a:r>
            <a:br>
              <a:rPr lang="en-US" dirty="0" smtClean="0"/>
            </a:br>
            <a:r>
              <a:rPr lang="en-US" dirty="0" smtClean="0"/>
              <a:t>Amazon</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5088" y="1038225"/>
            <a:ext cx="8507412" cy="706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96792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Everything in source control</a:t>
            </a:r>
          </a:p>
          <a:p>
            <a:endParaRPr lang="en-US" dirty="0" smtClean="0"/>
          </a:p>
          <a:p>
            <a:r>
              <a:rPr lang="en-US" dirty="0" smtClean="0"/>
              <a:t>Sync and deploy</a:t>
            </a:r>
          </a:p>
          <a:p>
            <a:endParaRPr lang="en-US" dirty="0" smtClean="0"/>
          </a:p>
          <a:p>
            <a:r>
              <a:rPr lang="en-US" dirty="0" smtClean="0"/>
              <a:t>Use a different repository from the code</a:t>
            </a:r>
          </a:p>
          <a:p>
            <a:endParaRPr lang="en-US" dirty="0" smtClean="0"/>
          </a:p>
          <a:p>
            <a:r>
              <a:rPr lang="en-US" dirty="0" smtClean="0"/>
              <a:t>Branch and tag in deployment repository</a:t>
            </a:r>
            <a:endParaRPr lang="en-US" dirty="0"/>
          </a:p>
        </p:txBody>
      </p:sp>
      <p:sp>
        <p:nvSpPr>
          <p:cNvPr id="3" name="Title 2"/>
          <p:cNvSpPr>
            <a:spLocks noGrp="1"/>
          </p:cNvSpPr>
          <p:nvPr>
            <p:ph type="title"/>
          </p:nvPr>
        </p:nvSpPr>
        <p:spPr/>
        <p:txBody>
          <a:bodyPr/>
          <a:lstStyle/>
          <a:p>
            <a:r>
              <a:rPr lang="en-US" dirty="0"/>
              <a:t>Deployment as code</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3098440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Publish</a:t>
            </a:r>
            <a:endParaRPr lang="en-US" dirty="0"/>
          </a:p>
        </p:txBody>
      </p:sp>
      <p:pic>
        <p:nvPicPr>
          <p:cNvPr id="4"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1" name="Picture 3" descr="C:\github\guillaume-brossard-adsk\tech-summit\2014\supersize-nodejs\publis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3988" y="1004999"/>
            <a:ext cx="8593675" cy="7139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3474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Publish</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3113" y="1916113"/>
            <a:ext cx="12172950" cy="531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0948498"/>
      </p:ext>
    </p:extLst>
  </p:cSld>
  <p:clrMapOvr>
    <a:masterClrMapping/>
  </p:clrMapOvr>
  <p:timing>
    <p:tnLst>
      <p:par>
        <p:cTn id="1" dur="indefinite" restart="never" nodeType="tmRoot"/>
      </p:par>
    </p:tnLst>
  </p:timing>
</p:sld>
</file>

<file path=ppt/theme/theme1.xml><?xml version="1.0" encoding="utf-8"?>
<a:theme xmlns:a="http://schemas.openxmlformats.org/drawingml/2006/main" name="Autodesk Theme">
  <a:themeElements>
    <a:clrScheme name="Autodesk Corporate Colors">
      <a:dk1>
        <a:srgbClr val="000000"/>
      </a:dk1>
      <a:lt1>
        <a:srgbClr val="FFFFFF"/>
      </a:lt1>
      <a:dk2>
        <a:srgbClr val="000000"/>
      </a:dk2>
      <a:lt2>
        <a:srgbClr val="FFFFFF"/>
      </a:lt2>
      <a:accent1>
        <a:srgbClr val="00ABE6"/>
      </a:accent1>
      <a:accent2>
        <a:srgbClr val="87BC40"/>
      </a:accent2>
      <a:accent3>
        <a:srgbClr val="32BCAD"/>
      </a:accent3>
      <a:accent4>
        <a:srgbClr val="1B58A8"/>
      </a:accent4>
      <a:accent5>
        <a:srgbClr val="005E30"/>
      </a:accent5>
      <a:accent6>
        <a:srgbClr val="007272"/>
      </a:accent6>
      <a:hlink>
        <a:srgbClr val="007272"/>
      </a:hlink>
      <a:folHlink>
        <a:srgbClr val="0072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4BDEA35F16FD64EAFB50D24D0B278CC" ma:contentTypeVersion="0" ma:contentTypeDescription="Create a new document." ma:contentTypeScope="" ma:versionID="0b7f5383295ef2e64e89ac2495ff3d4e">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7CF5377-8F54-4882-874E-AEB1934708B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830A4799-DAE7-4462-A47C-BF3440F57B22}">
  <ds:schemaRefs>
    <ds:schemaRef ds:uri="http://schemas.microsoft.com/sharepoint/v3/contenttype/forms"/>
  </ds:schemaRefs>
</ds:datastoreItem>
</file>

<file path=customXml/itemProps3.xml><?xml version="1.0" encoding="utf-8"?>
<ds:datastoreItem xmlns:ds="http://schemas.openxmlformats.org/officeDocument/2006/customXml" ds:itemID="{DB3AD410-478E-4068-B103-32D60D437510}">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3350</TotalTime>
  <Words>871</Words>
  <Application>Microsoft Office PowerPoint</Application>
  <PresentationFormat>Custom</PresentationFormat>
  <Paragraphs>248</Paragraphs>
  <Slides>26</Slides>
  <Notes>22</Notes>
  <HiddenSlides>0</HiddenSlides>
  <MMClips>0</MMClips>
  <ScaleCrop>false</ScaleCrop>
  <HeadingPairs>
    <vt:vector size="4" baseType="variant">
      <vt:variant>
        <vt:lpstr>Theme</vt:lpstr>
      </vt:variant>
      <vt:variant>
        <vt:i4>2</vt:i4>
      </vt:variant>
      <vt:variant>
        <vt:lpstr>Slide Titles</vt:lpstr>
      </vt:variant>
      <vt:variant>
        <vt:i4>26</vt:i4>
      </vt:variant>
    </vt:vector>
  </HeadingPairs>
  <TitlesOfParts>
    <vt:vector size="28" baseType="lpstr">
      <vt:lpstr>Autodesk Theme</vt:lpstr>
      <vt:lpstr>Custom Design</vt:lpstr>
      <vt:lpstr>PowerPoint Presentation</vt:lpstr>
      <vt:lpstr>M&amp;E Cloud Services - Context</vt:lpstr>
      <vt:lpstr>Deployment Goals</vt:lpstr>
      <vt:lpstr>Architecture Oversight</vt:lpstr>
      <vt:lpstr>Architecture How Node.js Tinted the Architecture</vt:lpstr>
      <vt:lpstr>Architecture Amazon</vt:lpstr>
      <vt:lpstr>Deployment as code</vt:lpstr>
      <vt:lpstr>Publish</vt:lpstr>
      <vt:lpstr>Publish</vt:lpstr>
      <vt:lpstr>Provisioning</vt:lpstr>
      <vt:lpstr>Cloud Formation</vt:lpstr>
      <vt:lpstr>Provisioning</vt:lpstr>
      <vt:lpstr>Provisioning - Chronology</vt:lpstr>
      <vt:lpstr>Provisioning - MongoDB</vt:lpstr>
      <vt:lpstr>MongoDB – Replica Set</vt:lpstr>
      <vt:lpstr>MongoDB – Chronology</vt:lpstr>
      <vt:lpstr>From Development to Production</vt:lpstr>
      <vt:lpstr>Stack Family</vt:lpstr>
      <vt:lpstr> Stack Monitoring</vt:lpstr>
      <vt:lpstr> Logs Architecture</vt:lpstr>
      <vt:lpstr> Logs</vt:lpstr>
      <vt:lpstr>Tracing</vt:lpstr>
      <vt:lpstr>Stack Diagnostic and Debugging</vt:lpstr>
      <vt:lpstr>Lessons Learned The Good Parts</vt:lpstr>
      <vt:lpstr>Lessons Learned The Bad Parts</vt:lpstr>
      <vt:lpstr>PowerPoint Presentation</vt:lpstr>
    </vt:vector>
  </TitlesOfParts>
  <Company>Autodesk</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Murtaza Bhori</dc:creator>
  <cp:keywords>Autodesk Technical Summit 2014;Template</cp:keywords>
  <cp:lastModifiedBy>David Richer</cp:lastModifiedBy>
  <cp:revision>292</cp:revision>
  <dcterms:created xsi:type="dcterms:W3CDTF">2012-10-19T15:38:24Z</dcterms:created>
  <dcterms:modified xsi:type="dcterms:W3CDTF">2014-05-16T14:11:12Z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0x01010084BDEA35F16FD64EAFB50D24D0B278CC</vt:lpwstr>
  </property>
</Properties>
</file>